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65"/>
  </p:notesMasterIdLst>
  <p:handoutMasterIdLst>
    <p:handoutMasterId r:id="rId66"/>
  </p:handoutMasterIdLst>
  <p:sldIdLst>
    <p:sldId id="468" r:id="rId2"/>
    <p:sldId id="260" r:id="rId3"/>
    <p:sldId id="273" r:id="rId4"/>
    <p:sldId id="513" r:id="rId5"/>
    <p:sldId id="478" r:id="rId6"/>
    <p:sldId id="578" r:id="rId7"/>
    <p:sldId id="580" r:id="rId8"/>
    <p:sldId id="523" r:id="rId9"/>
    <p:sldId id="581" r:id="rId10"/>
    <p:sldId id="584" r:id="rId11"/>
    <p:sldId id="585" r:id="rId12"/>
    <p:sldId id="591" r:id="rId13"/>
    <p:sldId id="582" r:id="rId14"/>
    <p:sldId id="526" r:id="rId15"/>
    <p:sldId id="528" r:id="rId16"/>
    <p:sldId id="529" r:id="rId17"/>
    <p:sldId id="530" r:id="rId18"/>
    <p:sldId id="532" r:id="rId19"/>
    <p:sldId id="533" r:id="rId20"/>
    <p:sldId id="534" r:id="rId21"/>
    <p:sldId id="535" r:id="rId22"/>
    <p:sldId id="536" r:id="rId23"/>
    <p:sldId id="537" r:id="rId24"/>
    <p:sldId id="538" r:id="rId25"/>
    <p:sldId id="540" r:id="rId26"/>
    <p:sldId id="541" r:id="rId27"/>
    <p:sldId id="545" r:id="rId28"/>
    <p:sldId id="546" r:id="rId29"/>
    <p:sldId id="547" r:id="rId30"/>
    <p:sldId id="548" r:id="rId31"/>
    <p:sldId id="575" r:id="rId32"/>
    <p:sldId id="588" r:id="rId33"/>
    <p:sldId id="576" r:id="rId34"/>
    <p:sldId id="594" r:id="rId35"/>
    <p:sldId id="593" r:id="rId36"/>
    <p:sldId id="595" r:id="rId37"/>
    <p:sldId id="589" r:id="rId38"/>
    <p:sldId id="590" r:id="rId39"/>
    <p:sldId id="592" r:id="rId40"/>
    <p:sldId id="376" r:id="rId41"/>
    <p:sldId id="380" r:id="rId42"/>
    <p:sldId id="378" r:id="rId43"/>
    <p:sldId id="601" r:id="rId44"/>
    <p:sldId id="568" r:id="rId45"/>
    <p:sldId id="602" r:id="rId46"/>
    <p:sldId id="566" r:id="rId47"/>
    <p:sldId id="596" r:id="rId48"/>
    <p:sldId id="597" r:id="rId49"/>
    <p:sldId id="569" r:id="rId50"/>
    <p:sldId id="572" r:id="rId51"/>
    <p:sldId id="598" r:id="rId52"/>
    <p:sldId id="599" r:id="rId53"/>
    <p:sldId id="298" r:id="rId54"/>
    <p:sldId id="577" r:id="rId55"/>
    <p:sldId id="300" r:id="rId56"/>
    <p:sldId id="448" r:id="rId57"/>
    <p:sldId id="455" r:id="rId58"/>
    <p:sldId id="510" r:id="rId59"/>
    <p:sldId id="441" r:id="rId60"/>
    <p:sldId id="502" r:id="rId61"/>
    <p:sldId id="456" r:id="rId62"/>
    <p:sldId id="397" r:id="rId63"/>
    <p:sldId id="600" r:id="rId64"/>
  </p:sldIdLst>
  <p:sldSz cx="9144000" cy="6858000" type="screen4x3"/>
  <p:notesSz cx="7102475" cy="10234613"/>
  <p:custShowLst>
    <p:custShow name="Custom Show 1" id="0">
      <p:sldLst>
        <p:sld r:id="rId54"/>
        <p:sld r:id="rId56"/>
        <p:sld r:id="rId57"/>
        <p:sld r:id="rId58"/>
        <p:sld r:id="rId60"/>
        <p:sld r:id="rId62"/>
        <p:sld r:id="rId63"/>
      </p:sldLst>
    </p:custShow>
  </p:custShow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19" autoAdjust="0"/>
    <p:restoredTop sz="94624" autoAdjust="0"/>
  </p:normalViewPr>
  <p:slideViewPr>
    <p:cSldViewPr>
      <p:cViewPr varScale="1">
        <p:scale>
          <a:sx n="74" d="100"/>
          <a:sy n="74" d="100"/>
        </p:scale>
        <p:origin x="-690" y="-168"/>
      </p:cViewPr>
      <p:guideLst>
        <p:guide orient="horz" pos="2160"/>
        <p:guide pos="2880"/>
      </p:guideLst>
    </p:cSldViewPr>
  </p:slideViewPr>
  <p:outlineViewPr>
    <p:cViewPr>
      <p:scale>
        <a:sx n="33" d="100"/>
        <a:sy n="33" d="100"/>
      </p:scale>
      <p:origin x="0" y="52608"/>
    </p:cViewPr>
  </p:outlineViewPr>
  <p:notesTextViewPr>
    <p:cViewPr>
      <p:scale>
        <a:sx n="100" d="100"/>
        <a:sy n="100" d="100"/>
      </p:scale>
      <p:origin x="0" y="0"/>
    </p:cViewPr>
  </p:notesTextViewPr>
  <p:sorterViewPr>
    <p:cViewPr>
      <p:scale>
        <a:sx n="66" d="100"/>
        <a:sy n="66" d="100"/>
      </p:scale>
      <p:origin x="0" y="5592"/>
    </p:cViewPr>
  </p:sorterViewPr>
  <p:notesViewPr>
    <p:cSldViewPr>
      <p:cViewPr varScale="1">
        <p:scale>
          <a:sx n="55" d="100"/>
          <a:sy n="55" d="100"/>
        </p:scale>
        <p:origin x="-1830" y="-102"/>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fontAlgn="auto">
              <a:spcBef>
                <a:spcPts val="0"/>
              </a:spcBef>
              <a:spcAft>
                <a:spcPts val="0"/>
              </a:spcAft>
              <a:defRPr sz="1300" smtClean="0">
                <a:latin typeface="+mn-lt"/>
                <a:cs typeface="+mn-cs"/>
              </a:defRPr>
            </a:lvl1pPr>
          </a:lstStyle>
          <a:p>
            <a:pPr>
              <a:defRPr/>
            </a:pPr>
            <a:endParaRPr lang="en-GB"/>
          </a:p>
        </p:txBody>
      </p:sp>
      <p:sp>
        <p:nvSpPr>
          <p:cNvPr id="3" name="Date Placeholder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fontAlgn="auto">
              <a:spcBef>
                <a:spcPts val="0"/>
              </a:spcBef>
              <a:spcAft>
                <a:spcPts val="0"/>
              </a:spcAft>
              <a:defRPr sz="1300" smtClean="0">
                <a:latin typeface="+mn-lt"/>
                <a:cs typeface="+mn-cs"/>
              </a:defRPr>
            </a:lvl1pPr>
          </a:lstStyle>
          <a:p>
            <a:pPr>
              <a:defRPr/>
            </a:pPr>
            <a:fld id="{11FA169C-2DB7-4358-85F0-57A0E249B7AF}" type="datetimeFigureOut">
              <a:rPr lang="en-US"/>
              <a:pPr>
                <a:defRPr/>
              </a:pPr>
              <a:t>3/28/2015</a:t>
            </a:fld>
            <a:endParaRPr lang="en-GB"/>
          </a:p>
        </p:txBody>
      </p:sp>
      <p:sp>
        <p:nvSpPr>
          <p:cNvPr id="4" name="Footer Placeholder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fontAlgn="auto">
              <a:spcBef>
                <a:spcPts val="0"/>
              </a:spcBef>
              <a:spcAft>
                <a:spcPts val="0"/>
              </a:spcAft>
              <a:defRPr sz="1300" smtClean="0">
                <a:latin typeface="+mn-lt"/>
                <a:cs typeface="+mn-cs"/>
              </a:defRPr>
            </a:lvl1pPr>
          </a:lstStyle>
          <a:p>
            <a:pPr>
              <a:defRPr/>
            </a:pPr>
            <a:endParaRPr lang="en-GB"/>
          </a:p>
        </p:txBody>
      </p:sp>
      <p:sp>
        <p:nvSpPr>
          <p:cNvPr id="5" name="Slide Number Placeholder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fontAlgn="auto">
              <a:spcBef>
                <a:spcPts val="0"/>
              </a:spcBef>
              <a:spcAft>
                <a:spcPts val="0"/>
              </a:spcAft>
              <a:defRPr sz="1300" smtClean="0">
                <a:latin typeface="+mn-lt"/>
                <a:cs typeface="+mn-cs"/>
              </a:defRPr>
            </a:lvl1pPr>
          </a:lstStyle>
          <a:p>
            <a:pPr>
              <a:defRPr/>
            </a:pPr>
            <a:fld id="{03027A6C-1E6E-4F88-8218-9D97AE92466F}" type="slidenum">
              <a:rPr lang="en-GB"/>
              <a:pPr>
                <a:defRPr/>
              </a:pPr>
              <a:t>‹#›</a:t>
            </a:fld>
            <a:endParaRPr lang="en-GB"/>
          </a:p>
        </p:txBody>
      </p:sp>
    </p:spTree>
    <p:extLst>
      <p:ext uri="{BB962C8B-B14F-4D97-AF65-F5344CB8AC3E}">
        <p14:creationId xmlns:p14="http://schemas.microsoft.com/office/powerpoint/2010/main" val="10548929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fontAlgn="auto">
              <a:spcBef>
                <a:spcPts val="0"/>
              </a:spcBef>
              <a:spcAft>
                <a:spcPts val="0"/>
              </a:spcAft>
              <a:defRPr sz="1300" smtClean="0">
                <a:latin typeface="+mn-lt"/>
                <a:cs typeface="+mn-cs"/>
              </a:defRPr>
            </a:lvl1pPr>
          </a:lstStyle>
          <a:p>
            <a:pPr>
              <a:defRPr/>
            </a:pPr>
            <a:endParaRPr lang="en-GB"/>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fontAlgn="auto">
              <a:spcBef>
                <a:spcPts val="0"/>
              </a:spcBef>
              <a:spcAft>
                <a:spcPts val="0"/>
              </a:spcAft>
              <a:defRPr sz="1300" smtClean="0">
                <a:latin typeface="+mn-lt"/>
                <a:cs typeface="+mn-cs"/>
              </a:defRPr>
            </a:lvl1pPr>
          </a:lstStyle>
          <a:p>
            <a:pPr>
              <a:defRPr/>
            </a:pPr>
            <a:fld id="{61EB8835-FB78-41C1-BD56-606773F60CC6}" type="datetimeFigureOut">
              <a:rPr lang="en-US"/>
              <a:pPr>
                <a:defRPr/>
              </a:pPr>
              <a:t>3/28/2015</a:t>
            </a:fld>
            <a:endParaRPr lang="en-GB"/>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pPr lvl="0"/>
            <a:endParaRPr lang="en-GB" noProof="0" smtClean="0"/>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fontAlgn="auto">
              <a:spcBef>
                <a:spcPts val="0"/>
              </a:spcBef>
              <a:spcAft>
                <a:spcPts val="0"/>
              </a:spcAft>
              <a:defRPr sz="1300" smtClean="0">
                <a:latin typeface="+mn-lt"/>
                <a:cs typeface="+mn-cs"/>
              </a:defRPr>
            </a:lvl1pPr>
          </a:lstStyle>
          <a:p>
            <a:pPr>
              <a:defRPr/>
            </a:pPr>
            <a:endParaRPr lang="en-GB"/>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fontAlgn="auto">
              <a:spcBef>
                <a:spcPts val="0"/>
              </a:spcBef>
              <a:spcAft>
                <a:spcPts val="0"/>
              </a:spcAft>
              <a:defRPr sz="1300" smtClean="0">
                <a:latin typeface="+mn-lt"/>
                <a:cs typeface="+mn-cs"/>
              </a:defRPr>
            </a:lvl1pPr>
          </a:lstStyle>
          <a:p>
            <a:pPr>
              <a:defRPr/>
            </a:pPr>
            <a:fld id="{A696DD38-96AE-406B-A5A8-47A2614A5276}" type="slidenum">
              <a:rPr lang="en-GB"/>
              <a:pPr>
                <a:defRPr/>
              </a:pPr>
              <a:t>‹#›</a:t>
            </a:fld>
            <a:endParaRPr lang="en-GB"/>
          </a:p>
        </p:txBody>
      </p:sp>
    </p:spTree>
    <p:extLst>
      <p:ext uri="{BB962C8B-B14F-4D97-AF65-F5344CB8AC3E}">
        <p14:creationId xmlns:p14="http://schemas.microsoft.com/office/powerpoint/2010/main" val="3840566940"/>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9A12132D-1DA8-4792-83EB-EB53944C6DA0}" type="datetime1">
              <a:rPr lang="en-US" smtClean="0"/>
              <a:pPr>
                <a:defRPr/>
              </a:pPr>
              <a:t>3/28/2015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1D4EAE2-261E-413E-8EFD-410EFF93B534}"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D59F8547-70D5-4AE8-87E9-7F79333E4EDE}" type="datetime1">
              <a:rPr lang="en-US" smtClean="0"/>
              <a:pPr>
                <a:defRPr/>
              </a:pPr>
              <a:t>3/28/2015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D4EA904-7142-4720-80A1-DBEF28A70E59}"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063A0BC7-EA6A-4280-9405-112A664E8978}" type="datetime1">
              <a:rPr lang="en-US" smtClean="0"/>
              <a:pPr>
                <a:defRPr/>
              </a:pPr>
              <a:t>3/28/2015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8DB9CF5-3970-4DFD-9E6F-5E847F83E67E}"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AB31BAD2-7AE1-4B78-A652-0D881F6CF4E1}" type="datetime1">
              <a:rPr lang="en-US" smtClean="0"/>
              <a:pPr>
                <a:defRPr/>
              </a:pPr>
              <a:t>3/28/2015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8E66AB0-39F7-41D5-9B83-BDDDA761B3D4}"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6E51997-DFC9-4CF2-8221-492D24AFED73}" type="datetime1">
              <a:rPr lang="en-US" smtClean="0"/>
              <a:pPr>
                <a:defRPr/>
              </a:pPr>
              <a:t>3/28/2015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E0DB52F-9A30-475B-A549-496D8AAEEC2B}" type="slidenum">
              <a:rPr lang="en-GB" smtClean="0"/>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A4756042-B3F1-4C8C-BC69-4FCBC1C9CC7C}" type="datetime1">
              <a:rPr lang="en-US" smtClean="0"/>
              <a:pPr>
                <a:defRPr/>
              </a:pPr>
              <a:t>3/28/2015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754AB34-D15B-43A4-AC5D-912603848668}"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E4FF33FB-A512-4A41-8E6A-3F252FFDD8E8}" type="datetime1">
              <a:rPr lang="en-US" smtClean="0"/>
              <a:pPr>
                <a:defRPr/>
              </a:pPr>
              <a:t>3/28/2015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E4C63CD8-4539-40A2-9AB6-8CE3C9B33493}"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938D6810-CB2D-4242-A8B1-91585D00E9AC}" type="datetime1">
              <a:rPr lang="en-US" smtClean="0"/>
              <a:pPr>
                <a:defRPr/>
              </a:pPr>
              <a:t>3/28/2015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3AC2D234-784B-4266-A212-15CE38B185D6}"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096BE7B-A964-45C5-9A96-DC96846F7FF8}" type="datetime1">
              <a:rPr lang="en-US" smtClean="0"/>
              <a:pPr>
                <a:defRPr/>
              </a:pPr>
              <a:t>3/28/2015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79E5DD7C-1681-4BCF-8C8F-B38B7640E621}"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AE01726-4BCE-4BE3-AB81-98DF6C3F7056}" type="datetime1">
              <a:rPr lang="en-US" smtClean="0"/>
              <a:pPr>
                <a:defRPr/>
              </a:pPr>
              <a:t>3/28/2015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ED4A18F-020B-4D76-9F4D-7CF1CA80C3AF}"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C7EE779-9E59-4A37-AABA-E1D9C3F52433}" type="datetime1">
              <a:rPr lang="en-US" smtClean="0"/>
              <a:pPr>
                <a:defRPr/>
              </a:pPr>
              <a:t>3/28/2015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C643C7EA-D7C6-4E6F-B7EC-806D2BF2EC78}"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F5531FC-2C88-48BA-BB87-E464605F998B}" type="datetime1">
              <a:rPr lang="en-US" smtClean="0"/>
              <a:pPr>
                <a:defRPr/>
              </a:pPr>
              <a:t>3/28/2015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D070B10-E898-4E39-B741-86390B74EB15}"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1</a:t>
            </a:fld>
            <a:endParaRPr lang="en-GB"/>
          </a:p>
        </p:txBody>
      </p:sp>
      <p:pic>
        <p:nvPicPr>
          <p:cNvPr id="4" name="Picture 2" descr="D:\Desk Top 23.10.2014\LT00001007.PNG"/>
          <p:cNvPicPr>
            <a:picLocks noChangeAspect="1" noChangeArrowheads="1"/>
          </p:cNvPicPr>
          <p:nvPr/>
        </p:nvPicPr>
        <p:blipFill>
          <a:blip r:embed="rId2"/>
          <a:srcRect b="30887"/>
          <a:stretch>
            <a:fillRect/>
          </a:stretch>
        </p:blipFill>
        <p:spPr bwMode="auto">
          <a:xfrm>
            <a:off x="18000" y="1"/>
            <a:ext cx="9108000" cy="4696345"/>
          </a:xfrm>
          <a:prstGeom prst="rect">
            <a:avLst/>
          </a:prstGeom>
          <a:ln>
            <a:noFill/>
          </a:ln>
          <a:effectLst>
            <a:outerShdw blurRad="40000" dist="23000" dir="5400000" rotWithShape="0">
              <a:srgbClr val="000000">
                <a:alpha val="35000"/>
              </a:srgbClr>
            </a:outerShdw>
            <a:softEdge rad="635000"/>
          </a:effectLst>
        </p:spPr>
        <p:style>
          <a:lnRef idx="1">
            <a:schemeClr val="accent3"/>
          </a:lnRef>
          <a:fillRef idx="3">
            <a:schemeClr val="accent3"/>
          </a:fillRef>
          <a:effectRef idx="2">
            <a:schemeClr val="accent3"/>
          </a:effectRef>
          <a:fontRef idx="minor">
            <a:schemeClr val="lt1"/>
          </a:fontRef>
        </p:style>
      </p:pic>
      <p:pic>
        <p:nvPicPr>
          <p:cNvPr id="6" name="Picture 4" descr="D:\HIV Photos\Uganda Flag.jpg"/>
          <p:cNvPicPr>
            <a:picLocks noChangeAspect="1" noChangeArrowheads="1"/>
          </p:cNvPicPr>
          <p:nvPr/>
        </p:nvPicPr>
        <p:blipFill>
          <a:blip r:embed="rId3"/>
          <a:srcRect/>
          <a:stretch>
            <a:fillRect/>
          </a:stretch>
        </p:blipFill>
        <p:spPr bwMode="auto">
          <a:xfrm>
            <a:off x="3286116" y="500042"/>
            <a:ext cx="2571768" cy="2698781"/>
          </a:xfrm>
          <a:prstGeom prst="rect">
            <a:avLst/>
          </a:prstGeom>
          <a:ln>
            <a:noFill/>
          </a:ln>
          <a:effectLst>
            <a:softEdge rad="112500"/>
          </a:effectLst>
        </p:spPr>
      </p:pic>
      <p:sp>
        <p:nvSpPr>
          <p:cNvPr id="5" name="TextBox 4"/>
          <p:cNvSpPr txBox="1"/>
          <p:nvPr/>
        </p:nvSpPr>
        <p:spPr>
          <a:xfrm>
            <a:off x="18000" y="4718953"/>
            <a:ext cx="9108000" cy="2123658"/>
          </a:xfrm>
          <a:custGeom>
            <a:avLst/>
            <a:gdLst>
              <a:gd name="connsiteX0" fmla="*/ 0 w 9144000"/>
              <a:gd name="connsiteY0" fmla="*/ 0 h 2139047"/>
              <a:gd name="connsiteX1" fmla="*/ 9144000 w 9144000"/>
              <a:gd name="connsiteY1" fmla="*/ 0 h 2139047"/>
              <a:gd name="connsiteX2" fmla="*/ 9144000 w 9144000"/>
              <a:gd name="connsiteY2" fmla="*/ 2139047 h 2139047"/>
              <a:gd name="connsiteX3" fmla="*/ 0 w 9144000"/>
              <a:gd name="connsiteY3" fmla="*/ 2139047 h 2139047"/>
              <a:gd name="connsiteX4" fmla="*/ 0 w 9144000"/>
              <a:gd name="connsiteY4" fmla="*/ 0 h 213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139047">
                <a:moveTo>
                  <a:pt x="0" y="0"/>
                </a:moveTo>
                <a:lnTo>
                  <a:pt x="9144000" y="0"/>
                </a:lnTo>
                <a:lnTo>
                  <a:pt x="9144000" y="2139047"/>
                </a:lnTo>
                <a:lnTo>
                  <a:pt x="0" y="2139047"/>
                </a:lnTo>
                <a:lnTo>
                  <a:pt x="0" y="0"/>
                </a:lnTo>
                <a:close/>
              </a:path>
            </a:pathLst>
          </a:custGeom>
          <a:solidFill>
            <a:srgbClr val="FFFF00"/>
          </a:solidFill>
          <a:ln>
            <a:noFill/>
          </a:ln>
          <a:effectLst>
            <a:glow rad="228600">
              <a:schemeClr val="accent3">
                <a:satMod val="175000"/>
                <a:alpha val="40000"/>
              </a:schemeClr>
            </a:glow>
            <a:outerShdw blurRad="76200" dist="12700" dir="2700000" sy="-23000" kx="-800400" algn="bl" rotWithShape="0">
              <a:prstClr val="black">
                <a:alpha val="20000"/>
              </a:prstClr>
            </a:outerShdw>
            <a:softEdge rad="317500"/>
          </a:effectLst>
          <a:scene3d>
            <a:camera prst="orthographicFront">
              <a:rot lat="0" lon="0" rev="0"/>
            </a:camera>
            <a:lightRig rig="contrasting" dir="t">
              <a:rot lat="0" lon="0" rev="1500000"/>
            </a:lightRig>
          </a:scene3d>
          <a:sp3d prstMaterial="metal">
            <a:bevelT w="88900" h="88900"/>
          </a:sp3d>
        </p:spPr>
        <p:style>
          <a:lnRef idx="1">
            <a:schemeClr val="accent3"/>
          </a:lnRef>
          <a:fillRef idx="1002">
            <a:schemeClr val="lt2"/>
          </a:fillRef>
          <a:effectRef idx="1">
            <a:schemeClr val="accent3"/>
          </a:effectRef>
          <a:fontRef idx="minor">
            <a:schemeClr val="dk1"/>
          </a:fontRef>
        </p:style>
        <p:txBody>
          <a:bodyPr wrap="square" rtlCol="0">
            <a:spAutoFit/>
          </a:bodyPr>
          <a:lstStyle/>
          <a:p>
            <a:pPr algn="ctr"/>
            <a:r>
              <a:rPr lang="en-GB" sz="9600" b="1" u="sng" dirty="0">
                <a:effectLst>
                  <a:outerShdw blurRad="50800" dist="38100" algn="tr" rotWithShape="0">
                    <a:prstClr val="black">
                      <a:alpha val="40000"/>
                    </a:prstClr>
                  </a:outerShdw>
                </a:effectLst>
                <a:latin typeface="Bodoni MT" pitchFamily="18" charset="0"/>
              </a:rPr>
              <a:t>Uganda</a:t>
            </a:r>
            <a:r>
              <a:rPr lang="en-GB" sz="9600" b="1" u="sng" dirty="0" smtClean="0">
                <a:effectLst>
                  <a:outerShdw blurRad="50800" dist="38100" algn="tr" rotWithShape="0">
                    <a:prstClr val="black">
                      <a:alpha val="40000"/>
                    </a:prstClr>
                  </a:outerShdw>
                </a:effectLst>
                <a:latin typeface="Bodoni MT" pitchFamily="18" charset="0"/>
              </a:rPr>
              <a:t>!</a:t>
            </a:r>
          </a:p>
          <a:p>
            <a:pPr algn="ctr"/>
            <a:r>
              <a:rPr lang="en-GB" b="1" u="sng" dirty="0" smtClean="0">
                <a:effectLst>
                  <a:outerShdw blurRad="50800" dist="38100" algn="tr" rotWithShape="0">
                    <a:prstClr val="black">
                      <a:alpha val="40000"/>
                    </a:prstClr>
                  </a:outerShdw>
                </a:effectLst>
                <a:latin typeface="Bodoni MT" pitchFamily="18" charset="0"/>
              </a:rPr>
              <a:t>Kampala Traffic Congestion Management Plan 2014-2019 </a:t>
            </a:r>
            <a:r>
              <a:rPr lang="en-GB" sz="1600" b="1" u="sng" dirty="0" smtClean="0">
                <a:effectLst>
                  <a:outerShdw blurRad="50800" dist="38100" algn="tr" rotWithShape="0">
                    <a:prstClr val="black">
                      <a:alpha val="40000"/>
                    </a:prstClr>
                  </a:outerShdw>
                </a:effectLst>
                <a:latin typeface="Bodoni MT" pitchFamily="18" charset="0"/>
              </a:rPr>
              <a:t>Slide show </a:t>
            </a:r>
          </a:p>
          <a:p>
            <a:pPr algn="ctr"/>
            <a:endParaRPr lang="en-GB" dirty="0">
              <a:latin typeface="Bodoni MT" pitchFamily="18" charset="0"/>
            </a:endParaRPr>
          </a:p>
        </p:txBody>
      </p:sp>
    </p:spTree>
  </p:cSld>
  <p:clrMapOvr>
    <a:masterClrMapping/>
  </p:clrMapOvr>
  <p:transition advTm="1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7158" y="5715016"/>
            <a:ext cx="8358246" cy="714380"/>
          </a:xfrm>
        </p:spPr>
        <p:txBody>
          <a:bodyPr/>
          <a:lstStyle/>
          <a:p>
            <a:pPr algn="l">
              <a:defRPr/>
            </a:pPr>
            <a:r>
              <a:rPr lang="en-GB" sz="1600" dirty="0" smtClean="0">
                <a:solidFill>
                  <a:schemeClr val="tx1"/>
                </a:solidFill>
              </a:rPr>
              <a:t>Even where the </a:t>
            </a:r>
            <a:r>
              <a:rPr lang="en-GB" sz="1600" b="1" dirty="0" smtClean="0">
                <a:solidFill>
                  <a:srgbClr val="FF0000"/>
                </a:solidFill>
              </a:rPr>
              <a:t>NO</a:t>
            </a:r>
            <a:r>
              <a:rPr lang="en-GB" sz="1600" dirty="0" smtClean="0">
                <a:solidFill>
                  <a:schemeClr val="tx1"/>
                </a:solidFill>
              </a:rPr>
              <a:t> waiting sign is; some one is loading from a junction. Parking should </a:t>
            </a:r>
            <a:r>
              <a:rPr lang="en-GB" sz="1600" u="sng" dirty="0" smtClean="0">
                <a:solidFill>
                  <a:schemeClr val="tx1"/>
                </a:solidFill>
              </a:rPr>
              <a:t>be at least 10mtrs or 33 feet away from a junction to allow easy and safe manoeuvre of traffic.</a:t>
            </a:r>
            <a:endParaRPr lang="en-GB" sz="1600" u="sng" dirty="0">
              <a:solidFill>
                <a:schemeClr val="tx1"/>
              </a:solidFill>
            </a:endParaRPr>
          </a:p>
        </p:txBody>
      </p:sp>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10</a:t>
            </a:fld>
            <a:endParaRPr lang="en-GB"/>
          </a:p>
        </p:txBody>
      </p:sp>
      <p:pic>
        <p:nvPicPr>
          <p:cNvPr id="4" name="Picture 2" descr="C:\Users\Admin\Desktop\Photos Kampala Congestion\DSC00309.JPG"/>
          <p:cNvPicPr>
            <a:picLocks noChangeAspect="1" noChangeArrowheads="1"/>
          </p:cNvPicPr>
          <p:nvPr/>
        </p:nvPicPr>
        <p:blipFill>
          <a:blip r:embed="rId2"/>
          <a:srcRect/>
          <a:stretch>
            <a:fillRect/>
          </a:stretch>
        </p:blipFill>
        <p:spPr bwMode="auto">
          <a:xfrm>
            <a:off x="1214414" y="232150"/>
            <a:ext cx="6786610" cy="5089957"/>
          </a:xfrm>
          <a:prstGeom prst="rect">
            <a:avLst/>
          </a:prstGeom>
          <a:noFill/>
        </p:spPr>
      </p:pic>
      <p:cxnSp>
        <p:nvCxnSpPr>
          <p:cNvPr id="6" name="Straight Arrow Connector 5"/>
          <p:cNvCxnSpPr/>
          <p:nvPr/>
        </p:nvCxnSpPr>
        <p:spPr>
          <a:xfrm flipV="1">
            <a:off x="928662" y="3500438"/>
            <a:ext cx="1643074" cy="2143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500166" y="4071942"/>
            <a:ext cx="1428760" cy="13573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5786" y="5357826"/>
            <a:ext cx="2286016" cy="369332"/>
          </a:xfrm>
          <a:prstGeom prst="rect">
            <a:avLst/>
          </a:prstGeom>
          <a:noFill/>
        </p:spPr>
        <p:txBody>
          <a:bodyPr wrap="square" rtlCol="0">
            <a:spAutoFit/>
          </a:bodyPr>
          <a:lstStyle/>
          <a:p>
            <a:r>
              <a:rPr lang="en-GB" u="sng" dirty="0" smtClean="0"/>
              <a:t>loading</a:t>
            </a:r>
            <a:endParaRPr lang="en-GB" u="sng" dirty="0"/>
          </a:p>
        </p:txBody>
      </p:sp>
      <p:sp>
        <p:nvSpPr>
          <p:cNvPr id="10" name="TextBox 9"/>
          <p:cNvSpPr txBox="1"/>
          <p:nvPr/>
        </p:nvSpPr>
        <p:spPr>
          <a:xfrm>
            <a:off x="285720" y="3357562"/>
            <a:ext cx="857256" cy="892552"/>
          </a:xfrm>
          <a:prstGeom prst="rect">
            <a:avLst/>
          </a:prstGeom>
          <a:noFill/>
        </p:spPr>
        <p:txBody>
          <a:bodyPr wrap="square" rtlCol="0">
            <a:spAutoFit/>
          </a:bodyPr>
          <a:lstStyle/>
          <a:p>
            <a:r>
              <a:rPr lang="en-GB" dirty="0" smtClean="0"/>
              <a:t>NO </a:t>
            </a:r>
            <a:r>
              <a:rPr lang="en-GB" sz="1600" dirty="0" smtClean="0"/>
              <a:t>waiting</a:t>
            </a:r>
          </a:p>
          <a:p>
            <a:r>
              <a:rPr lang="en-GB" sz="1600" dirty="0" smtClean="0"/>
              <a:t>sign</a:t>
            </a:r>
            <a:endParaRPr lang="en-GB" sz="1600" dirty="0"/>
          </a:p>
        </p:txBody>
      </p:sp>
      <p:sp>
        <p:nvSpPr>
          <p:cNvPr id="11" name="TextBox 10"/>
          <p:cNvSpPr txBox="1"/>
          <p:nvPr/>
        </p:nvSpPr>
        <p:spPr>
          <a:xfrm>
            <a:off x="1500166" y="6357958"/>
            <a:ext cx="6643734" cy="276999"/>
          </a:xfrm>
          <a:prstGeom prst="rect">
            <a:avLst/>
          </a:prstGeom>
          <a:noFill/>
        </p:spPr>
        <p:txBody>
          <a:bodyPr wrap="square" rtlCol="0">
            <a:spAutoFit/>
          </a:bodyPr>
          <a:lstStyle/>
          <a:p>
            <a:pPr lvl="0" algn="ctr"/>
            <a:r>
              <a:rPr lang="en-GB" sz="1200" b="1" i="1" dirty="0" smtClean="0">
                <a:latin typeface="Constantia" pitchFamily="18" charset="0"/>
              </a:rPr>
              <a:t>Competitive Driving at road junctions is the main cause of traffic congestion in Kampala</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28596" y="6072206"/>
            <a:ext cx="8001056" cy="365125"/>
          </a:xfrm>
        </p:spPr>
        <p:txBody>
          <a:bodyPr/>
          <a:lstStyle/>
          <a:p>
            <a:pPr>
              <a:defRPr/>
            </a:pPr>
            <a:r>
              <a:rPr lang="en-GB" sz="1400" dirty="0" smtClean="0">
                <a:solidFill>
                  <a:schemeClr val="tx1"/>
                </a:solidFill>
              </a:rPr>
              <a:t>Competitive driving at road junctions creates jam that extends to the corresponding roads and lanes</a:t>
            </a:r>
            <a:endParaRPr lang="en-GB" sz="1400" dirty="0">
              <a:solidFill>
                <a:schemeClr val="tx1"/>
              </a:solidFill>
            </a:endParaRPr>
          </a:p>
        </p:txBody>
      </p:sp>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11</a:t>
            </a:fld>
            <a:endParaRPr lang="en-GB"/>
          </a:p>
        </p:txBody>
      </p:sp>
      <p:pic>
        <p:nvPicPr>
          <p:cNvPr id="4" name="Picture 2"/>
          <p:cNvPicPr>
            <a:picLocks noChangeAspect="1" noChangeArrowheads="1"/>
          </p:cNvPicPr>
          <p:nvPr/>
        </p:nvPicPr>
        <p:blipFill>
          <a:blip r:embed="rId2"/>
          <a:srcRect/>
          <a:stretch>
            <a:fillRect/>
          </a:stretch>
        </p:blipFill>
        <p:spPr bwMode="auto">
          <a:xfrm>
            <a:off x="285720" y="214290"/>
            <a:ext cx="8501122" cy="5786478"/>
          </a:xfrm>
          <a:prstGeom prst="rect">
            <a:avLst/>
          </a:prstGeom>
          <a:noFill/>
          <a:ln w="9525">
            <a:noFill/>
            <a:miter lim="800000"/>
            <a:headEnd/>
            <a:tailEnd/>
          </a:ln>
          <a:effectLst/>
        </p:spPr>
      </p:pic>
      <p:cxnSp>
        <p:nvCxnSpPr>
          <p:cNvPr id="6" name="Straight Arrow Connector 5"/>
          <p:cNvCxnSpPr/>
          <p:nvPr/>
        </p:nvCxnSpPr>
        <p:spPr>
          <a:xfrm rot="5400000" flipH="1" flipV="1">
            <a:off x="1000100" y="5572140"/>
            <a:ext cx="857256" cy="2857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285852" y="5715016"/>
            <a:ext cx="3357586"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3000364" y="2500306"/>
            <a:ext cx="4357718" cy="2286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4857752" y="2500306"/>
            <a:ext cx="2500330" cy="2500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00166" y="6357958"/>
            <a:ext cx="6643734" cy="276999"/>
          </a:xfrm>
          <a:prstGeom prst="rect">
            <a:avLst/>
          </a:prstGeom>
          <a:noFill/>
        </p:spPr>
        <p:txBody>
          <a:bodyPr wrap="square" rtlCol="0">
            <a:spAutoFit/>
          </a:bodyPr>
          <a:lstStyle/>
          <a:p>
            <a:pPr lvl="0" algn="ctr"/>
            <a:r>
              <a:rPr lang="en-GB" sz="1200" b="1" i="1" dirty="0" smtClean="0">
                <a:latin typeface="Constantia" pitchFamily="18" charset="0"/>
              </a:rPr>
              <a:t>Competitive Driving at road junctions is the main cause of traffic congestion in Kampala</a:t>
            </a:r>
          </a:p>
        </p:txBody>
      </p:sp>
      <p:cxnSp>
        <p:nvCxnSpPr>
          <p:cNvPr id="16" name="Straight Arrow Connector 15"/>
          <p:cNvCxnSpPr/>
          <p:nvPr/>
        </p:nvCxnSpPr>
        <p:spPr>
          <a:xfrm rot="10800000">
            <a:off x="785786" y="4714884"/>
            <a:ext cx="2214578" cy="7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57752" y="5000636"/>
            <a:ext cx="2357454" cy="35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7158" y="5857892"/>
            <a:ext cx="6286544" cy="150811"/>
          </a:xfrm>
        </p:spPr>
        <p:txBody>
          <a:bodyPr/>
          <a:lstStyle/>
          <a:p>
            <a:pPr>
              <a:defRPr/>
            </a:pPr>
            <a:r>
              <a:rPr lang="en-GB" sz="1100" dirty="0" smtClean="0">
                <a:solidFill>
                  <a:schemeClr val="tx1"/>
                </a:solidFill>
              </a:rPr>
              <a:t>Congestion at one junction has rendered the FOUR lane capacity road to a standstill</a:t>
            </a:r>
            <a:endParaRPr lang="en-GB" sz="1100" dirty="0">
              <a:solidFill>
                <a:schemeClr val="tx1"/>
              </a:solidFill>
            </a:endParaRPr>
          </a:p>
        </p:txBody>
      </p:sp>
      <p:sp>
        <p:nvSpPr>
          <p:cNvPr id="3" name="Slide Number Placeholder 2"/>
          <p:cNvSpPr>
            <a:spLocks noGrp="1"/>
          </p:cNvSpPr>
          <p:nvPr>
            <p:ph type="sldNum" sz="quarter" idx="12"/>
          </p:nvPr>
        </p:nvSpPr>
        <p:spPr>
          <a:xfrm>
            <a:off x="8215338" y="6356350"/>
            <a:ext cx="471462" cy="365125"/>
          </a:xfrm>
        </p:spPr>
        <p:txBody>
          <a:bodyPr/>
          <a:lstStyle/>
          <a:p>
            <a:pPr>
              <a:defRPr/>
            </a:pPr>
            <a:fld id="{79E5DD7C-1681-4BCF-8C8F-B38B7640E621}" type="slidenum">
              <a:rPr lang="en-GB" smtClean="0"/>
              <a:pPr>
                <a:defRPr/>
              </a:pPr>
              <a:t>12</a:t>
            </a:fld>
            <a:endParaRPr lang="en-GB"/>
          </a:p>
        </p:txBody>
      </p:sp>
      <p:pic>
        <p:nvPicPr>
          <p:cNvPr id="1026" name="Picture 2" descr="D:\PROGRAM TO REDUCE TRAFFIC CONGESTION\Traffic jam Kampala\url.jpeg"/>
          <p:cNvPicPr>
            <a:picLocks noChangeAspect="1" noChangeArrowheads="1"/>
          </p:cNvPicPr>
          <p:nvPr/>
        </p:nvPicPr>
        <p:blipFill>
          <a:blip r:embed="rId2"/>
          <a:srcRect/>
          <a:stretch>
            <a:fillRect/>
          </a:stretch>
        </p:blipFill>
        <p:spPr bwMode="auto">
          <a:xfrm>
            <a:off x="714348" y="142852"/>
            <a:ext cx="7929618" cy="6072230"/>
          </a:xfrm>
          <a:prstGeom prst="rect">
            <a:avLst/>
          </a:prstGeom>
          <a:noFill/>
        </p:spPr>
      </p:pic>
      <p:cxnSp>
        <p:nvCxnSpPr>
          <p:cNvPr id="6" name="Straight Arrow Connector 5"/>
          <p:cNvCxnSpPr/>
          <p:nvPr/>
        </p:nvCxnSpPr>
        <p:spPr>
          <a:xfrm flipV="1">
            <a:off x="3786182" y="2643182"/>
            <a:ext cx="3857652" cy="36433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1357290" y="1928802"/>
            <a:ext cx="5715040" cy="2500330"/>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00166" y="6500834"/>
            <a:ext cx="6072230" cy="246221"/>
          </a:xfrm>
          <a:prstGeom prst="rect">
            <a:avLst/>
          </a:prstGeom>
          <a:noFill/>
        </p:spPr>
        <p:txBody>
          <a:bodyPr wrap="square" rtlCol="0">
            <a:spAutoFit/>
          </a:bodyPr>
          <a:lstStyle/>
          <a:p>
            <a:pPr lvl="0" algn="ctr"/>
            <a:r>
              <a:rPr lang="en-GB" sz="1000" b="1" i="1" dirty="0" smtClean="0">
                <a:latin typeface="Constantia" pitchFamily="18" charset="0"/>
              </a:rPr>
              <a:t>Competitive Driving at road junctions is the main cause of traffic congestion in Kampala</a:t>
            </a:r>
          </a:p>
        </p:txBody>
      </p:sp>
      <p:sp>
        <p:nvSpPr>
          <p:cNvPr id="10" name="TextBox 9"/>
          <p:cNvSpPr txBox="1"/>
          <p:nvPr/>
        </p:nvSpPr>
        <p:spPr>
          <a:xfrm>
            <a:off x="142844" y="6215082"/>
            <a:ext cx="8858312" cy="253916"/>
          </a:xfrm>
          <a:prstGeom prst="rect">
            <a:avLst/>
          </a:prstGeom>
          <a:noFill/>
        </p:spPr>
        <p:txBody>
          <a:bodyPr wrap="square" rtlCol="0">
            <a:spAutoFit/>
          </a:bodyPr>
          <a:lstStyle/>
          <a:p>
            <a:r>
              <a:rPr lang="en-GB" sz="1050" dirty="0" smtClean="0"/>
              <a:t>The traffic guide is </a:t>
            </a:r>
            <a:r>
              <a:rPr lang="en-GB" sz="1050" b="1" dirty="0" smtClean="0">
                <a:solidFill>
                  <a:srgbClr val="FF0000"/>
                </a:solidFill>
              </a:rPr>
              <a:t>NOT</a:t>
            </a:r>
            <a:r>
              <a:rPr lang="en-GB" sz="1050" dirty="0" smtClean="0"/>
              <a:t> conversant with traffic rules. The lorry has failed to turn because of pavement activities bringing the junction to a standstill. </a:t>
            </a:r>
            <a:endParaRPr lang="en-GB" sz="1050" dirty="0"/>
          </a:p>
        </p:txBody>
      </p:sp>
      <p:cxnSp>
        <p:nvCxnSpPr>
          <p:cNvPr id="18" name="Straight Arrow Connector 17"/>
          <p:cNvCxnSpPr/>
          <p:nvPr/>
        </p:nvCxnSpPr>
        <p:spPr>
          <a:xfrm>
            <a:off x="2285984" y="3714752"/>
            <a:ext cx="4714908" cy="100013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71472" y="5572140"/>
            <a:ext cx="8001056" cy="642942"/>
          </a:xfrm>
        </p:spPr>
        <p:txBody>
          <a:bodyPr/>
          <a:lstStyle/>
          <a:p>
            <a:pPr>
              <a:defRPr/>
            </a:pPr>
            <a:r>
              <a:rPr lang="en-GB" sz="1600" dirty="0" smtClean="0">
                <a:solidFill>
                  <a:schemeClr val="tx1"/>
                </a:solidFill>
              </a:rPr>
              <a:t>This situation at road junctions becomes hectic even for the Traffic Police and guides to handle; requiring an urgent solution.</a:t>
            </a:r>
            <a:endParaRPr lang="en-GB" sz="1600" dirty="0">
              <a:solidFill>
                <a:schemeClr val="tx1"/>
              </a:solidFill>
            </a:endParaRPr>
          </a:p>
        </p:txBody>
      </p:sp>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13</a:t>
            </a:fld>
            <a:endParaRPr lang="en-GB"/>
          </a:p>
        </p:txBody>
      </p:sp>
      <p:pic>
        <p:nvPicPr>
          <p:cNvPr id="4" name="Picture 2"/>
          <p:cNvPicPr>
            <a:picLocks noChangeAspect="1" noChangeArrowheads="1"/>
          </p:cNvPicPr>
          <p:nvPr/>
        </p:nvPicPr>
        <p:blipFill>
          <a:blip r:embed="rId2"/>
          <a:srcRect/>
          <a:stretch>
            <a:fillRect/>
          </a:stretch>
        </p:blipFill>
        <p:spPr bwMode="auto">
          <a:xfrm>
            <a:off x="956073" y="142852"/>
            <a:ext cx="7231854" cy="5429287"/>
          </a:xfrm>
          <a:prstGeom prst="rect">
            <a:avLst/>
          </a:prstGeom>
          <a:noFill/>
          <a:ln w="9525">
            <a:noFill/>
            <a:miter lim="800000"/>
            <a:headEnd/>
            <a:tailEnd/>
          </a:ln>
          <a:effectLst/>
        </p:spPr>
      </p:pic>
      <p:cxnSp>
        <p:nvCxnSpPr>
          <p:cNvPr id="6" name="Straight Arrow Connector 5"/>
          <p:cNvCxnSpPr/>
          <p:nvPr/>
        </p:nvCxnSpPr>
        <p:spPr>
          <a:xfrm rot="16200000" flipV="1">
            <a:off x="4107653" y="4107661"/>
            <a:ext cx="2643206" cy="5715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00166" y="6357958"/>
            <a:ext cx="6643734" cy="276999"/>
          </a:xfrm>
          <a:prstGeom prst="rect">
            <a:avLst/>
          </a:prstGeom>
          <a:noFill/>
        </p:spPr>
        <p:txBody>
          <a:bodyPr wrap="square" rtlCol="0">
            <a:spAutoFit/>
          </a:bodyPr>
          <a:lstStyle/>
          <a:p>
            <a:pPr lvl="0" algn="ctr"/>
            <a:r>
              <a:rPr lang="en-GB" sz="1200" b="1" i="1" dirty="0" smtClean="0">
                <a:latin typeface="Constantia" pitchFamily="18" charset="0"/>
              </a:rPr>
              <a:t>Competitive Driving at road junctions is the main cause of traffic congestion in Kampala</a:t>
            </a:r>
          </a:p>
        </p:txBody>
      </p:sp>
      <p:cxnSp>
        <p:nvCxnSpPr>
          <p:cNvPr id="9" name="Straight Arrow Connector 8"/>
          <p:cNvCxnSpPr/>
          <p:nvPr/>
        </p:nvCxnSpPr>
        <p:spPr>
          <a:xfrm>
            <a:off x="2571736" y="2214554"/>
            <a:ext cx="4929222" cy="64294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81712"/>
          </a:xfrm>
        </p:spPr>
        <p:txBody>
          <a:bodyPr>
            <a:normAutofit/>
          </a:bodyPr>
          <a:lstStyle/>
          <a:p>
            <a:r>
              <a:rPr lang="en-GB" sz="9600" dirty="0" smtClean="0">
                <a:solidFill>
                  <a:srgbClr val="0000CC"/>
                </a:solidFill>
                <a:effectLst>
                  <a:outerShdw blurRad="38100" dist="38100" dir="2700000" algn="tl">
                    <a:srgbClr val="000000">
                      <a:alpha val="43137"/>
                    </a:srgbClr>
                  </a:outerShdw>
                </a:effectLst>
                <a:latin typeface="Elephant" pitchFamily="18" charset="0"/>
              </a:rPr>
              <a:t>SOLUTION</a:t>
            </a:r>
            <a:r>
              <a:rPr lang="en-GB" sz="2800" dirty="0">
                <a:solidFill>
                  <a:srgbClr val="0000CC"/>
                </a:solidFill>
                <a:effectLst>
                  <a:outerShdw blurRad="38100" dist="38100" dir="2700000" algn="tl">
                    <a:srgbClr val="000000">
                      <a:alpha val="43137"/>
                    </a:srgbClr>
                  </a:outerShdw>
                </a:effectLst>
                <a:latin typeface="Elephant" pitchFamily="18" charset="0"/>
              </a:rPr>
              <a:t/>
            </a:r>
            <a:br>
              <a:rPr lang="en-GB" sz="2800" dirty="0">
                <a:solidFill>
                  <a:srgbClr val="0000CC"/>
                </a:solidFill>
                <a:effectLst>
                  <a:outerShdw blurRad="38100" dist="38100" dir="2700000" algn="tl">
                    <a:srgbClr val="000000">
                      <a:alpha val="43137"/>
                    </a:srgbClr>
                  </a:outerShdw>
                </a:effectLst>
                <a:latin typeface="Elephant" pitchFamily="18" charset="0"/>
              </a:rPr>
            </a:br>
            <a:r>
              <a:rPr lang="en-GB" sz="2800" dirty="0">
                <a:solidFill>
                  <a:srgbClr val="0000CC"/>
                </a:solidFill>
                <a:effectLst>
                  <a:outerShdw blurRad="38100" dist="38100" dir="2700000" algn="tl">
                    <a:srgbClr val="000000">
                      <a:alpha val="43137"/>
                    </a:srgbClr>
                  </a:outerShdw>
                </a:effectLst>
                <a:latin typeface="Elephant" pitchFamily="18" charset="0"/>
              </a:rPr>
              <a:t> </a:t>
            </a:r>
            <a:r>
              <a:rPr lang="en-GB" sz="2800" dirty="0" smtClean="0">
                <a:solidFill>
                  <a:srgbClr val="0000CC"/>
                </a:solidFill>
                <a:effectLst>
                  <a:outerShdw blurRad="38100" dist="38100" dir="2700000" algn="tl">
                    <a:srgbClr val="000000">
                      <a:alpha val="43137"/>
                    </a:srgbClr>
                  </a:outerShdw>
                </a:effectLst>
                <a:latin typeface="Elephant" pitchFamily="18" charset="0"/>
              </a:rPr>
              <a:t>TO</a:t>
            </a:r>
            <a:br>
              <a:rPr lang="en-GB" sz="2800" dirty="0" smtClean="0">
                <a:solidFill>
                  <a:srgbClr val="0000CC"/>
                </a:solidFill>
                <a:effectLst>
                  <a:outerShdw blurRad="38100" dist="38100" dir="2700000" algn="tl">
                    <a:srgbClr val="000000">
                      <a:alpha val="43137"/>
                    </a:srgbClr>
                  </a:outerShdw>
                </a:effectLst>
                <a:latin typeface="Elephant" pitchFamily="18" charset="0"/>
              </a:rPr>
            </a:br>
            <a:r>
              <a:rPr lang="en-GB" sz="3200" dirty="0" smtClean="0">
                <a:effectLst>
                  <a:outerShdw blurRad="38100" dist="38100" dir="2700000" algn="tl">
                    <a:srgbClr val="000000">
                      <a:alpha val="43137"/>
                    </a:srgbClr>
                  </a:outerShdw>
                </a:effectLst>
                <a:latin typeface="Elephant" pitchFamily="18" charset="0"/>
              </a:rPr>
              <a:t>Competitive Driving and</a:t>
            </a:r>
            <a:r>
              <a:rPr lang="en-GB" sz="2800" dirty="0">
                <a:solidFill>
                  <a:srgbClr val="0000CC"/>
                </a:solidFill>
                <a:effectLst>
                  <a:outerShdw blurRad="38100" dist="38100" dir="2700000" algn="tl">
                    <a:srgbClr val="000000">
                      <a:alpha val="43137"/>
                    </a:srgbClr>
                  </a:outerShdw>
                </a:effectLst>
                <a:latin typeface="Elephant" pitchFamily="18" charset="0"/>
              </a:rPr>
              <a:t/>
            </a:r>
            <a:br>
              <a:rPr lang="en-GB" sz="2800" dirty="0">
                <a:solidFill>
                  <a:srgbClr val="0000CC"/>
                </a:solidFill>
                <a:effectLst>
                  <a:outerShdw blurRad="38100" dist="38100" dir="2700000" algn="tl">
                    <a:srgbClr val="000000">
                      <a:alpha val="43137"/>
                    </a:srgbClr>
                  </a:outerShdw>
                </a:effectLst>
                <a:latin typeface="Elephant" pitchFamily="18" charset="0"/>
              </a:rPr>
            </a:br>
            <a:r>
              <a:rPr lang="en-GB" dirty="0">
                <a:solidFill>
                  <a:srgbClr val="0000CC"/>
                </a:solidFill>
                <a:effectLst>
                  <a:outerShdw blurRad="38100" dist="38100" dir="2700000" algn="tl">
                    <a:srgbClr val="000000">
                      <a:alpha val="43137"/>
                    </a:srgbClr>
                  </a:outerShdw>
                </a:effectLst>
                <a:latin typeface="Elephant" pitchFamily="18" charset="0"/>
              </a:rPr>
              <a:t>TRAFFIC CONGESTION </a:t>
            </a:r>
            <a:r>
              <a:rPr lang="en-GB" sz="3200" dirty="0">
                <a:solidFill>
                  <a:srgbClr val="0000CC"/>
                </a:solidFill>
                <a:effectLst>
                  <a:outerShdw blurRad="38100" dist="38100" dir="2700000" algn="tl">
                    <a:srgbClr val="000000">
                      <a:alpha val="43137"/>
                    </a:srgbClr>
                  </a:outerShdw>
                </a:effectLst>
                <a:latin typeface="Elephant" pitchFamily="18" charset="0"/>
              </a:rPr>
              <a:t/>
            </a:r>
            <a:br>
              <a:rPr lang="en-GB" sz="3200" dirty="0">
                <a:solidFill>
                  <a:srgbClr val="0000CC"/>
                </a:solidFill>
                <a:effectLst>
                  <a:outerShdw blurRad="38100" dist="38100" dir="2700000" algn="tl">
                    <a:srgbClr val="000000">
                      <a:alpha val="43137"/>
                    </a:srgbClr>
                  </a:outerShdw>
                </a:effectLst>
                <a:latin typeface="Elephant" pitchFamily="18" charset="0"/>
              </a:rPr>
            </a:br>
            <a:r>
              <a:rPr lang="en-GB" sz="3200" dirty="0">
                <a:solidFill>
                  <a:srgbClr val="0000CC"/>
                </a:solidFill>
                <a:effectLst>
                  <a:outerShdw blurRad="38100" dist="38100" dir="2700000" algn="tl">
                    <a:srgbClr val="000000">
                      <a:alpha val="43137"/>
                    </a:srgbClr>
                  </a:outerShdw>
                </a:effectLst>
                <a:latin typeface="Elephant" pitchFamily="18" charset="0"/>
              </a:rPr>
              <a:t/>
            </a:r>
            <a:br>
              <a:rPr lang="en-GB" sz="3200" dirty="0">
                <a:solidFill>
                  <a:srgbClr val="0000CC"/>
                </a:solidFill>
                <a:effectLst>
                  <a:outerShdw blurRad="38100" dist="38100" dir="2700000" algn="tl">
                    <a:srgbClr val="000000">
                      <a:alpha val="43137"/>
                    </a:srgbClr>
                  </a:outerShdw>
                </a:effectLst>
                <a:latin typeface="Elephant" pitchFamily="18" charset="0"/>
              </a:rPr>
            </a:br>
            <a:r>
              <a:rPr lang="en-GB" sz="3200" dirty="0">
                <a:solidFill>
                  <a:srgbClr val="0000CC"/>
                </a:solidFill>
                <a:effectLst>
                  <a:outerShdw blurRad="38100" dist="38100" dir="2700000" algn="tl">
                    <a:srgbClr val="000000">
                      <a:alpha val="43137"/>
                    </a:srgbClr>
                  </a:outerShdw>
                </a:effectLst>
                <a:latin typeface="Elephant" pitchFamily="18" charset="0"/>
              </a:rPr>
              <a:t>AT </a:t>
            </a:r>
            <a:br>
              <a:rPr lang="en-GB" sz="3200" dirty="0">
                <a:solidFill>
                  <a:srgbClr val="0000CC"/>
                </a:solidFill>
                <a:effectLst>
                  <a:outerShdw blurRad="38100" dist="38100" dir="2700000" algn="tl">
                    <a:srgbClr val="000000">
                      <a:alpha val="43137"/>
                    </a:srgbClr>
                  </a:outerShdw>
                </a:effectLst>
                <a:latin typeface="Elephant" pitchFamily="18" charset="0"/>
              </a:rPr>
            </a:br>
            <a:r>
              <a:rPr lang="en-GB" sz="4000" dirty="0">
                <a:solidFill>
                  <a:srgbClr val="0000CC"/>
                </a:solidFill>
                <a:effectLst>
                  <a:outerShdw blurRad="38100" dist="38100" dir="2700000" algn="tl">
                    <a:srgbClr val="000000">
                      <a:alpha val="43137"/>
                    </a:srgbClr>
                  </a:outerShdw>
                </a:effectLst>
                <a:latin typeface="Elephant" pitchFamily="18" charset="0"/>
              </a:rPr>
              <a:t>ROAD-JUNCTIONS </a:t>
            </a:r>
            <a:endParaRPr lang="en-US" dirty="0"/>
          </a:p>
        </p:txBody>
      </p:sp>
      <p:sp>
        <p:nvSpPr>
          <p:cNvPr id="4" name="Slide Number Placeholder 3"/>
          <p:cNvSpPr>
            <a:spLocks noGrp="1"/>
          </p:cNvSpPr>
          <p:nvPr>
            <p:ph type="sldNum" sz="quarter" idx="12"/>
          </p:nvPr>
        </p:nvSpPr>
        <p:spPr/>
        <p:txBody>
          <a:bodyPr/>
          <a:lstStyle/>
          <a:p>
            <a:pPr>
              <a:defRPr/>
            </a:pPr>
            <a:fld id="{3AC2D234-784B-4266-A212-15CE38B185D6}" type="slidenum">
              <a:rPr lang="en-GB" smtClean="0"/>
              <a:pPr>
                <a:defRPr/>
              </a:pPr>
              <a:t>14</a:t>
            </a:fld>
            <a:endParaRPr lang="en-GB"/>
          </a:p>
        </p:txBody>
      </p:sp>
    </p:spTree>
    <p:extLst>
      <p:ext uri="{BB962C8B-B14F-4D97-AF65-F5344CB8AC3E}">
        <p14:creationId xmlns:p14="http://schemas.microsoft.com/office/powerpoint/2010/main" val="2898254122"/>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42852"/>
            <a:ext cx="8229600" cy="6215106"/>
          </a:xfrm>
        </p:spPr>
        <p:txBody>
          <a:bodyPr>
            <a:noAutofit/>
          </a:bodyPr>
          <a:lstStyle/>
          <a:p>
            <a:pPr>
              <a:buNone/>
            </a:pPr>
            <a:r>
              <a:rPr lang="en-GB" sz="2400" b="1" dirty="0" smtClean="0">
                <a:solidFill>
                  <a:srgbClr val="0000CC"/>
                </a:solidFill>
                <a:latin typeface="Constantia" pitchFamily="18" charset="0"/>
              </a:rPr>
              <a:t>Why drivers compete at road junctions: </a:t>
            </a:r>
          </a:p>
          <a:p>
            <a:pPr>
              <a:buNone/>
            </a:pPr>
            <a:r>
              <a:rPr lang="en-GB" sz="1800" dirty="0" smtClean="0">
                <a:latin typeface="Constantia" pitchFamily="18" charset="0"/>
              </a:rPr>
              <a:t>Drivers compete at road junctions because the road-junctions in Kampala are </a:t>
            </a:r>
            <a:r>
              <a:rPr lang="en-GB" sz="1800" b="1" dirty="0" smtClean="0">
                <a:solidFill>
                  <a:srgbClr val="FF0000"/>
                </a:solidFill>
                <a:latin typeface="Constantia" pitchFamily="18" charset="0"/>
              </a:rPr>
              <a:t>NOT</a:t>
            </a:r>
            <a:r>
              <a:rPr lang="en-GB" sz="1800" dirty="0" smtClean="0">
                <a:latin typeface="Constantia" pitchFamily="18" charset="0"/>
              </a:rPr>
              <a:t> marked with </a:t>
            </a:r>
            <a:r>
              <a:rPr lang="en-GB" sz="1800" b="1" dirty="0" smtClean="0">
                <a:latin typeface="Constantia" pitchFamily="18" charset="0"/>
              </a:rPr>
              <a:t>“on road surface priority restriction markings” .</a:t>
            </a:r>
          </a:p>
          <a:p>
            <a:pPr>
              <a:buNone/>
            </a:pPr>
            <a:endParaRPr lang="en-GB" sz="900" b="1" dirty="0" smtClean="0">
              <a:latin typeface="Constantia" pitchFamily="18" charset="0"/>
            </a:endParaRPr>
          </a:p>
          <a:p>
            <a:pPr>
              <a:buNone/>
            </a:pPr>
            <a:r>
              <a:rPr lang="en-GB" sz="1800" dirty="0" smtClean="0">
                <a:latin typeface="Constantia" pitchFamily="18" charset="0"/>
              </a:rPr>
              <a:t>Preventing </a:t>
            </a:r>
            <a:r>
              <a:rPr lang="en-GB" sz="1800" b="1" dirty="0" smtClean="0">
                <a:latin typeface="Constantia" pitchFamily="18" charset="0"/>
              </a:rPr>
              <a:t>“Competitive Driving” </a:t>
            </a:r>
            <a:r>
              <a:rPr lang="en-GB" sz="1800" dirty="0" smtClean="0">
                <a:latin typeface="Constantia" pitchFamily="18" charset="0"/>
              </a:rPr>
              <a:t>at Road Junctions is preventing Traffic Congestion that extends to the corresponding roads and lanes. </a:t>
            </a:r>
            <a:endParaRPr lang="en-GB" sz="1800" dirty="0" smtClean="0"/>
          </a:p>
          <a:p>
            <a:pPr>
              <a:buNone/>
            </a:pPr>
            <a:endParaRPr lang="en-GB" sz="1600" b="1" dirty="0" smtClean="0">
              <a:solidFill>
                <a:srgbClr val="0000CC"/>
              </a:solidFill>
            </a:endParaRPr>
          </a:p>
          <a:p>
            <a:pPr>
              <a:buNone/>
            </a:pPr>
            <a:r>
              <a:rPr lang="en-GB" sz="2000" b="1" dirty="0" smtClean="0">
                <a:solidFill>
                  <a:srgbClr val="0000CC"/>
                </a:solidFill>
              </a:rPr>
              <a:t>How to prevent </a:t>
            </a:r>
            <a:r>
              <a:rPr lang="en-GB" sz="2000" b="1" u="sng" dirty="0" smtClean="0">
                <a:solidFill>
                  <a:srgbClr val="0000CC"/>
                </a:solidFill>
              </a:rPr>
              <a:t>Competitive driving </a:t>
            </a:r>
            <a:r>
              <a:rPr lang="en-GB" sz="2000" b="1" dirty="0" smtClean="0">
                <a:solidFill>
                  <a:srgbClr val="0000CC"/>
                </a:solidFill>
              </a:rPr>
              <a:t>and traffic congestion at Road Junctions: </a:t>
            </a:r>
            <a:endParaRPr lang="en-GB" sz="1050" b="1" dirty="0" smtClean="0">
              <a:solidFill>
                <a:srgbClr val="0000CC"/>
              </a:solidFill>
            </a:endParaRPr>
          </a:p>
          <a:p>
            <a:pPr>
              <a:buNone/>
            </a:pPr>
            <a:r>
              <a:rPr lang="en-GB" sz="1800" dirty="0" smtClean="0"/>
              <a:t>The intersection areas of the </a:t>
            </a:r>
            <a:r>
              <a:rPr lang="en-GB" sz="1800" u="sng" dirty="0" smtClean="0"/>
              <a:t>road-junction-surfac</a:t>
            </a:r>
            <a:r>
              <a:rPr lang="en-GB" sz="1800" dirty="0" smtClean="0"/>
              <a:t>e  is marked with </a:t>
            </a:r>
            <a:r>
              <a:rPr lang="en-GB" sz="1800" u="sng" dirty="0" smtClean="0"/>
              <a:t>“On-road surface restriction markings” known as:</a:t>
            </a:r>
            <a:r>
              <a:rPr lang="en-GB" sz="1800" dirty="0" smtClean="0"/>
              <a:t> </a:t>
            </a:r>
          </a:p>
          <a:p>
            <a:r>
              <a:rPr lang="en-GB" sz="1800" dirty="0" smtClean="0"/>
              <a:t>The </a:t>
            </a:r>
            <a:r>
              <a:rPr lang="en-GB" sz="1800" b="1" dirty="0" smtClean="0">
                <a:solidFill>
                  <a:srgbClr val="FF0000"/>
                </a:solidFill>
              </a:rPr>
              <a:t>"Junction Box"</a:t>
            </a:r>
            <a:r>
              <a:rPr lang="en-GB" sz="1800" b="1" dirty="0" smtClean="0"/>
              <a:t>,</a:t>
            </a:r>
            <a:r>
              <a:rPr lang="en-GB" sz="1800" b="1" dirty="0" smtClean="0">
                <a:solidFill>
                  <a:srgbClr val="FF0000"/>
                </a:solidFill>
              </a:rPr>
              <a:t> </a:t>
            </a:r>
          </a:p>
          <a:p>
            <a:r>
              <a:rPr lang="en-GB" sz="1800" b="1" dirty="0" smtClean="0"/>
              <a:t>“Keep Clear” or </a:t>
            </a:r>
          </a:p>
          <a:p>
            <a:r>
              <a:rPr lang="en-GB" sz="1800" b="1" dirty="0" smtClean="0"/>
              <a:t>“Priority” </a:t>
            </a:r>
            <a:r>
              <a:rPr lang="en-GB" sz="1800" dirty="0" smtClean="0"/>
              <a:t>restriction-road-Markings.</a:t>
            </a:r>
          </a:p>
          <a:p>
            <a:pPr>
              <a:buNone/>
            </a:pPr>
            <a:r>
              <a:rPr lang="en-GB" sz="1600" dirty="0" smtClean="0"/>
              <a:t> </a:t>
            </a:r>
          </a:p>
          <a:p>
            <a:pPr>
              <a:buNone/>
            </a:pPr>
            <a:r>
              <a:rPr lang="en-GB" sz="1800" u="sng" dirty="0" smtClean="0"/>
              <a:t>A</a:t>
            </a:r>
            <a:r>
              <a:rPr lang="en-GB" sz="1800" b="1" u="sng" dirty="0" smtClean="0"/>
              <a:t> Junction-Box </a:t>
            </a:r>
            <a:r>
              <a:rPr lang="en-GB" sz="1600" dirty="0" smtClean="0"/>
              <a:t>is a road traffic control measure designed to prevent traffic congestion and gridlocks at road junctions, large roundabouts and railway crossings. </a:t>
            </a:r>
            <a:endParaRPr lang="en-US" sz="1600" dirty="0" smtClean="0"/>
          </a:p>
          <a:p>
            <a:pPr lvl="0"/>
            <a:r>
              <a:rPr lang="en-GB" sz="1600" dirty="0" smtClean="0">
                <a:latin typeface="Constantia" pitchFamily="18" charset="0"/>
              </a:rPr>
              <a:t>A Junction Box is marked on the road surface regardless of traffic lights in place.</a:t>
            </a:r>
          </a:p>
          <a:p>
            <a:pPr lvl="0"/>
            <a:r>
              <a:rPr lang="en-GB" sz="1600" dirty="0" smtClean="0">
                <a:latin typeface="Constantia" pitchFamily="18" charset="0"/>
              </a:rPr>
              <a:t>It instils road discipline in motorists to obey the Highway Code for fear of fines; thereby preventing traffic jam.</a:t>
            </a:r>
            <a:r>
              <a:rPr lang="en-GB" sz="1600" dirty="0" smtClean="0"/>
              <a:t> </a:t>
            </a:r>
            <a:endParaRPr lang="en-GB" sz="1600" dirty="0" smtClean="0">
              <a:latin typeface="Constantia" pitchFamily="18" charset="0"/>
            </a:endParaRPr>
          </a:p>
        </p:txBody>
      </p:sp>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15</a:t>
            </a:fld>
            <a:endParaRPr lang="en-GB" dirty="0"/>
          </a:p>
        </p:txBody>
      </p:sp>
      <p:sp>
        <p:nvSpPr>
          <p:cNvPr id="7" name="Footer Placeholder 3"/>
          <p:cNvSpPr>
            <a:spLocks noGrp="1"/>
          </p:cNvSpPr>
          <p:nvPr>
            <p:ph type="ftr" sz="quarter" idx="11"/>
          </p:nvPr>
        </p:nvSpPr>
        <p:spPr>
          <a:xfrm>
            <a:off x="1428728" y="6500834"/>
            <a:ext cx="5857916" cy="222249"/>
          </a:xfrm>
        </p:spPr>
        <p:txBody>
          <a:bodyPr/>
          <a:lstStyle/>
          <a:p>
            <a:pPr>
              <a:defRPr/>
            </a:pPr>
            <a:r>
              <a:rPr lang="en-GB" i="1" dirty="0">
                <a:solidFill>
                  <a:schemeClr val="tx1"/>
                </a:solidFill>
                <a:latin typeface="Elephant" pitchFamily="18" charset="0"/>
              </a:rPr>
              <a:t>Solution to </a:t>
            </a:r>
            <a:r>
              <a:rPr lang="en-GB" i="1" dirty="0" smtClean="0">
                <a:solidFill>
                  <a:schemeClr val="tx1"/>
                </a:solidFill>
                <a:latin typeface="Elephant" pitchFamily="18" charset="0"/>
              </a:rPr>
              <a:t>Competitive Driving and traffic </a:t>
            </a:r>
            <a:r>
              <a:rPr lang="en-GB" i="1" dirty="0">
                <a:solidFill>
                  <a:schemeClr val="tx1"/>
                </a:solidFill>
                <a:latin typeface="Elephant" pitchFamily="18" charset="0"/>
              </a:rPr>
              <a:t>congestion </a:t>
            </a:r>
            <a:r>
              <a:rPr lang="en-GB" i="1" dirty="0" smtClean="0">
                <a:solidFill>
                  <a:schemeClr val="tx1"/>
                </a:solidFill>
                <a:latin typeface="Elephant" pitchFamily="18" charset="0"/>
              </a:rPr>
              <a:t>at  </a:t>
            </a:r>
            <a:r>
              <a:rPr lang="en-GB" i="1" dirty="0">
                <a:solidFill>
                  <a:schemeClr val="tx1"/>
                </a:solidFill>
                <a:latin typeface="Elephant" pitchFamily="18" charset="0"/>
              </a:rPr>
              <a:t>road-junctions </a:t>
            </a:r>
            <a:endParaRPr lang="en-GB" i="1" dirty="0">
              <a:solidFill>
                <a:schemeClr val="tx1"/>
              </a:solidFill>
            </a:endParaRPr>
          </a:p>
        </p:txBody>
      </p:sp>
    </p:spTree>
    <p:extLst>
      <p:ext uri="{BB962C8B-B14F-4D97-AF65-F5344CB8AC3E}">
        <p14:creationId xmlns:p14="http://schemas.microsoft.com/office/powerpoint/2010/main" val="589420708"/>
      </p:ext>
    </p:extLst>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600" dirty="0">
                <a:solidFill>
                  <a:srgbClr val="0000CC"/>
                </a:solidFill>
                <a:effectLst>
                  <a:outerShdw blurRad="38100" dist="38100" dir="2700000" algn="tl">
                    <a:srgbClr val="000000">
                      <a:alpha val="43137"/>
                    </a:srgbClr>
                  </a:outerShdw>
                </a:effectLst>
                <a:latin typeface="Elephant" pitchFamily="18" charset="0"/>
                <a:ea typeface="Ebrima" pitchFamily="2" charset="0"/>
                <a:cs typeface="Ebrima" pitchFamily="2" charset="0"/>
              </a:rPr>
              <a:t>THE</a:t>
            </a:r>
            <a:r>
              <a:rPr lang="en-GB" sz="3200" dirty="0">
                <a:solidFill>
                  <a:srgbClr val="0000CC"/>
                </a:solidFill>
                <a:effectLst>
                  <a:outerShdw blurRad="38100" dist="38100" dir="2700000" algn="tl">
                    <a:srgbClr val="000000">
                      <a:alpha val="43137"/>
                    </a:srgbClr>
                  </a:outerShdw>
                </a:effectLst>
                <a:latin typeface="Elephant" pitchFamily="18" charset="0"/>
                <a:ea typeface="Ebrima" pitchFamily="2" charset="0"/>
                <a:cs typeface="Ebrima" pitchFamily="2" charset="0"/>
              </a:rPr>
              <a:t> </a:t>
            </a:r>
            <a:br>
              <a:rPr lang="en-GB" sz="3200" dirty="0">
                <a:solidFill>
                  <a:srgbClr val="0000CC"/>
                </a:solidFill>
                <a:effectLst>
                  <a:outerShdw blurRad="38100" dist="38100" dir="2700000" algn="tl">
                    <a:srgbClr val="000000">
                      <a:alpha val="43137"/>
                    </a:srgbClr>
                  </a:outerShdw>
                </a:effectLst>
                <a:latin typeface="Elephant" pitchFamily="18" charset="0"/>
                <a:ea typeface="Ebrima" pitchFamily="2" charset="0"/>
                <a:cs typeface="Ebrima" pitchFamily="2" charset="0"/>
              </a:rPr>
            </a:br>
            <a:r>
              <a:rPr lang="en-GB" sz="6000" dirty="0">
                <a:solidFill>
                  <a:srgbClr val="0000CC"/>
                </a:solidFill>
                <a:effectLst>
                  <a:outerShdw blurRad="38100" dist="38100" dir="2700000" algn="tl">
                    <a:srgbClr val="000000">
                      <a:alpha val="43137"/>
                    </a:srgbClr>
                  </a:outerShdw>
                </a:effectLst>
                <a:latin typeface="Elephant" pitchFamily="18" charset="0"/>
                <a:ea typeface="Ebrima" pitchFamily="2" charset="0"/>
                <a:cs typeface="Ebrima" pitchFamily="2" charset="0"/>
              </a:rPr>
              <a:t>JUNCTION-BOX</a:t>
            </a:r>
            <a:endParaRPr lang="en-US" sz="600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16</a:t>
            </a:fld>
            <a:endParaRPr lang="en-GB"/>
          </a:p>
        </p:txBody>
      </p:sp>
      <p:pic>
        <p:nvPicPr>
          <p:cNvPr id="6" name="Content Placeholder 5" descr="D:\Dolphin_Browser_Mini\download\diagram06_large.jpg"/>
          <p:cNvPicPr>
            <a:picLocks noGrp="1"/>
          </p:cNvPicPr>
          <p:nvPr>
            <p:ph idx="1"/>
          </p:nvPr>
        </p:nvPicPr>
        <p:blipFill>
          <a:blip r:embed="rId2"/>
          <a:srcRect/>
          <a:stretch>
            <a:fillRect/>
          </a:stretch>
        </p:blipFill>
        <p:spPr bwMode="auto">
          <a:xfrm>
            <a:off x="2571736" y="1500174"/>
            <a:ext cx="4143404" cy="3868750"/>
          </a:xfrm>
          <a:prstGeom prst="rect">
            <a:avLst/>
          </a:prstGeom>
          <a:noFill/>
          <a:ln w="9525">
            <a:noFill/>
            <a:miter lim="800000"/>
            <a:headEnd/>
            <a:tailEnd/>
          </a:ln>
        </p:spPr>
      </p:pic>
      <p:sp>
        <p:nvSpPr>
          <p:cNvPr id="8" name="TextBox 7"/>
          <p:cNvSpPr txBox="1"/>
          <p:nvPr/>
        </p:nvSpPr>
        <p:spPr>
          <a:xfrm>
            <a:off x="571472" y="5357826"/>
            <a:ext cx="8001056" cy="923330"/>
          </a:xfrm>
          <a:prstGeom prst="rect">
            <a:avLst/>
          </a:prstGeom>
          <a:noFill/>
        </p:spPr>
        <p:txBody>
          <a:bodyPr wrap="square" rtlCol="0">
            <a:spAutoFit/>
          </a:bodyPr>
          <a:lstStyle/>
          <a:p>
            <a:r>
              <a:rPr lang="en-GB" dirty="0" smtClean="0">
                <a:latin typeface="Constantia" pitchFamily="18" charset="0"/>
              </a:rPr>
              <a:t>A Junction-Box has criss-cross yellow lines painted on the road-surface; they are cheap to mark but extremely effective in preventing traffic jam and gridlocks. </a:t>
            </a:r>
          </a:p>
          <a:p>
            <a:endParaRPr lang="en-GB" dirty="0"/>
          </a:p>
        </p:txBody>
      </p:sp>
      <p:sp>
        <p:nvSpPr>
          <p:cNvPr id="9" name="Footer Placeholder 3"/>
          <p:cNvSpPr>
            <a:spLocks noGrp="1"/>
          </p:cNvSpPr>
          <p:nvPr>
            <p:ph type="ftr" sz="quarter" idx="11"/>
          </p:nvPr>
        </p:nvSpPr>
        <p:spPr>
          <a:xfrm>
            <a:off x="1357290" y="6286520"/>
            <a:ext cx="5857916" cy="365125"/>
          </a:xfrm>
        </p:spPr>
        <p:txBody>
          <a:bodyPr/>
          <a:lstStyle/>
          <a:p>
            <a:pPr>
              <a:defRPr/>
            </a:pPr>
            <a:r>
              <a:rPr lang="en-GB" i="1" dirty="0">
                <a:solidFill>
                  <a:schemeClr val="tx1"/>
                </a:solidFill>
                <a:latin typeface="Elephant" pitchFamily="18" charset="0"/>
              </a:rPr>
              <a:t>Solution to </a:t>
            </a:r>
            <a:r>
              <a:rPr lang="en-GB" i="1" dirty="0" smtClean="0">
                <a:solidFill>
                  <a:schemeClr val="tx1"/>
                </a:solidFill>
                <a:latin typeface="Elephant" pitchFamily="18" charset="0"/>
              </a:rPr>
              <a:t>Competitive Driving and traffic </a:t>
            </a:r>
            <a:r>
              <a:rPr lang="en-GB" i="1" dirty="0">
                <a:solidFill>
                  <a:schemeClr val="tx1"/>
                </a:solidFill>
                <a:latin typeface="Elephant" pitchFamily="18" charset="0"/>
              </a:rPr>
              <a:t>congestion </a:t>
            </a:r>
            <a:r>
              <a:rPr lang="en-GB" i="1" dirty="0" smtClean="0">
                <a:solidFill>
                  <a:schemeClr val="tx1"/>
                </a:solidFill>
                <a:latin typeface="Elephant" pitchFamily="18" charset="0"/>
              </a:rPr>
              <a:t>at  </a:t>
            </a:r>
            <a:r>
              <a:rPr lang="en-GB" i="1" dirty="0">
                <a:solidFill>
                  <a:schemeClr val="tx1"/>
                </a:solidFill>
                <a:latin typeface="Elephant" pitchFamily="18" charset="0"/>
              </a:rPr>
              <a:t>road-junctions </a:t>
            </a:r>
            <a:endParaRPr lang="en-GB" i="1" dirty="0">
              <a:solidFill>
                <a:schemeClr val="tx1"/>
              </a:solidFill>
            </a:endParaRPr>
          </a:p>
        </p:txBody>
      </p:sp>
    </p:spTree>
    <p:extLst>
      <p:ext uri="{BB962C8B-B14F-4D97-AF65-F5344CB8AC3E}">
        <p14:creationId xmlns:p14="http://schemas.microsoft.com/office/powerpoint/2010/main" val="2454368710"/>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143000"/>
          </a:xfrm>
        </p:spPr>
        <p:txBody>
          <a:bodyPr>
            <a:normAutofit fontScale="90000"/>
          </a:bodyPr>
          <a:lstStyle/>
          <a:p>
            <a:r>
              <a:rPr lang="en-GB" b="1" dirty="0">
                <a:solidFill>
                  <a:srgbClr val="0000CC"/>
                </a:solidFill>
                <a:effectLst>
                  <a:outerShdw blurRad="38100" dist="38100" dir="2700000" algn="tl">
                    <a:srgbClr val="000000">
                      <a:alpha val="43137"/>
                    </a:srgbClr>
                  </a:outerShdw>
                </a:effectLst>
                <a:latin typeface="Elephant" pitchFamily="18" charset="0"/>
              </a:rPr>
              <a:t>Why the Junction Box is such a Powerful Tool</a:t>
            </a:r>
            <a:endParaRPr lang="en-US" dirty="0"/>
          </a:p>
        </p:txBody>
      </p:sp>
      <p:sp>
        <p:nvSpPr>
          <p:cNvPr id="3" name="Content Placeholder 2"/>
          <p:cNvSpPr>
            <a:spLocks noGrp="1"/>
          </p:cNvSpPr>
          <p:nvPr>
            <p:ph idx="1"/>
          </p:nvPr>
        </p:nvSpPr>
        <p:spPr>
          <a:xfrm>
            <a:off x="457200" y="2285992"/>
            <a:ext cx="8229600" cy="3840171"/>
          </a:xfrm>
        </p:spPr>
        <p:txBody>
          <a:bodyPr>
            <a:noAutofit/>
          </a:bodyPr>
          <a:lstStyle/>
          <a:p>
            <a:pPr>
              <a:buNone/>
            </a:pPr>
            <a:r>
              <a:rPr lang="en-GB" sz="2400" b="1" dirty="0" smtClean="0">
                <a:latin typeface="Constantia" pitchFamily="18" charset="0"/>
              </a:rPr>
              <a:t>Because of the three </a:t>
            </a:r>
            <a:r>
              <a:rPr lang="en-GB" sz="2400" b="1" dirty="0">
                <a:latin typeface="Constantia" pitchFamily="18" charset="0"/>
              </a:rPr>
              <a:t>cardinal </a:t>
            </a:r>
            <a:r>
              <a:rPr lang="en-GB" sz="2400" b="1" dirty="0" smtClean="0">
                <a:latin typeface="Constantia" pitchFamily="18" charset="0"/>
              </a:rPr>
              <a:t>rules:</a:t>
            </a:r>
            <a:endParaRPr lang="en-GB" sz="2400" b="1" dirty="0">
              <a:latin typeface="Constantia" pitchFamily="18" charset="0"/>
            </a:endParaRPr>
          </a:p>
          <a:p>
            <a:pPr>
              <a:buNone/>
            </a:pPr>
            <a:endParaRPr lang="en-GB" sz="2400" dirty="0">
              <a:latin typeface="Constantia" pitchFamily="18" charset="0"/>
            </a:endParaRPr>
          </a:p>
          <a:p>
            <a:pPr marL="457200" indent="-457200">
              <a:buFont typeface="+mj-lt"/>
              <a:buAutoNum type="arabicPeriod"/>
            </a:pPr>
            <a:r>
              <a:rPr lang="en-GB" sz="2000" dirty="0">
                <a:latin typeface="Constantia" pitchFamily="18" charset="0"/>
              </a:rPr>
              <a:t>You </a:t>
            </a:r>
            <a:r>
              <a:rPr lang="en-GB" sz="2000" b="1" dirty="0">
                <a:solidFill>
                  <a:srgbClr val="FF0000"/>
                </a:solidFill>
                <a:latin typeface="Constantia" pitchFamily="18" charset="0"/>
              </a:rPr>
              <a:t>MUST KEEP </a:t>
            </a:r>
            <a:r>
              <a:rPr lang="en-GB" sz="2000" dirty="0">
                <a:latin typeface="Constantia" pitchFamily="18" charset="0"/>
              </a:rPr>
              <a:t>to the correct lane as you enter  a junction-box</a:t>
            </a:r>
            <a:r>
              <a:rPr lang="en-GB" sz="2000" dirty="0" smtClean="0">
                <a:latin typeface="Constantia" pitchFamily="18" charset="0"/>
              </a:rPr>
              <a:t>;  </a:t>
            </a:r>
          </a:p>
          <a:p>
            <a:pPr marL="457200" indent="-457200">
              <a:buFont typeface="+mj-lt"/>
              <a:buAutoNum type="arabicPeriod"/>
            </a:pPr>
            <a:endParaRPr lang="en-GB" sz="2000" dirty="0">
              <a:latin typeface="Constantia" pitchFamily="18" charset="0"/>
            </a:endParaRPr>
          </a:p>
          <a:p>
            <a:pPr marL="457200" lvl="0" indent="-457200">
              <a:buFont typeface="+mj-lt"/>
              <a:buAutoNum type="arabicPeriod"/>
            </a:pPr>
            <a:r>
              <a:rPr lang="en-GB" sz="2000" dirty="0">
                <a:latin typeface="Constantia" pitchFamily="18" charset="0"/>
              </a:rPr>
              <a:t>You </a:t>
            </a:r>
            <a:r>
              <a:rPr lang="en-GB" sz="2000" b="1" dirty="0">
                <a:solidFill>
                  <a:srgbClr val="FF0000"/>
                </a:solidFill>
                <a:latin typeface="Constantia" pitchFamily="18" charset="0"/>
              </a:rPr>
              <a:t>MUST NOT </a:t>
            </a:r>
            <a:r>
              <a:rPr lang="en-GB" sz="2000" dirty="0">
                <a:latin typeface="Constantia" pitchFamily="18" charset="0"/>
              </a:rPr>
              <a:t>enter the Junction-Box unless your exit road, lane or railway crossing is clear</a:t>
            </a:r>
            <a:r>
              <a:rPr lang="en-GB" sz="2000" dirty="0" smtClean="0">
                <a:latin typeface="Constantia" pitchFamily="18" charset="0"/>
              </a:rPr>
              <a:t>;  </a:t>
            </a:r>
          </a:p>
          <a:p>
            <a:pPr marL="457200" lvl="0" indent="-457200">
              <a:buFont typeface="+mj-lt"/>
              <a:buAutoNum type="arabicPeriod"/>
            </a:pPr>
            <a:endParaRPr lang="en-GB" sz="2000" dirty="0">
              <a:latin typeface="Constantia" pitchFamily="18" charset="0"/>
            </a:endParaRPr>
          </a:p>
          <a:p>
            <a:pPr marL="457200" lvl="0" indent="-457200">
              <a:buFont typeface="+mj-lt"/>
              <a:buAutoNum type="arabicPeriod"/>
            </a:pPr>
            <a:r>
              <a:rPr lang="en-GB" sz="2000" dirty="0">
                <a:latin typeface="Constantia" pitchFamily="18" charset="0"/>
              </a:rPr>
              <a:t>YOU </a:t>
            </a:r>
            <a:r>
              <a:rPr lang="en-GB" sz="2000" b="1" dirty="0">
                <a:solidFill>
                  <a:srgbClr val="FF0000"/>
                </a:solidFill>
                <a:latin typeface="Constantia" pitchFamily="18" charset="0"/>
              </a:rPr>
              <a:t>MUST NOT </a:t>
            </a:r>
            <a:r>
              <a:rPr lang="en-GB" sz="2000" dirty="0">
                <a:latin typeface="Constantia" pitchFamily="18" charset="0"/>
              </a:rPr>
              <a:t>STOP IN THE BOX unless waiting to turn right when your exit road or lane is clear</a:t>
            </a:r>
            <a:r>
              <a:rPr lang="en-GB" sz="2000" dirty="0" smtClean="0">
                <a:latin typeface="Constantia" pitchFamily="18" charset="0"/>
              </a:rPr>
              <a:t>.</a:t>
            </a:r>
            <a:r>
              <a:rPr lang="en-US" sz="2000" dirty="0" smtClean="0"/>
              <a:t> </a:t>
            </a:r>
            <a:endParaRPr lang="en-GB" sz="2000" dirty="0">
              <a:latin typeface="Constantia" pitchFamily="18" charset="0"/>
            </a:endParaRPr>
          </a:p>
        </p:txBody>
      </p:sp>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17</a:t>
            </a:fld>
            <a:endParaRPr lang="en-GB"/>
          </a:p>
        </p:txBody>
      </p:sp>
      <p:sp>
        <p:nvSpPr>
          <p:cNvPr id="7" name="Footer Placeholder 3"/>
          <p:cNvSpPr>
            <a:spLocks noGrp="1"/>
          </p:cNvSpPr>
          <p:nvPr>
            <p:ph type="ftr" sz="quarter" idx="11"/>
          </p:nvPr>
        </p:nvSpPr>
        <p:spPr>
          <a:xfrm>
            <a:off x="1357290" y="6286520"/>
            <a:ext cx="5857916" cy="365125"/>
          </a:xfrm>
        </p:spPr>
        <p:txBody>
          <a:bodyPr/>
          <a:lstStyle/>
          <a:p>
            <a:pPr>
              <a:defRPr/>
            </a:pPr>
            <a:r>
              <a:rPr lang="en-GB" i="1" dirty="0">
                <a:solidFill>
                  <a:schemeClr val="tx1"/>
                </a:solidFill>
                <a:latin typeface="Elephant" pitchFamily="18" charset="0"/>
              </a:rPr>
              <a:t>Solution to </a:t>
            </a:r>
            <a:r>
              <a:rPr lang="en-GB" i="1" dirty="0" smtClean="0">
                <a:solidFill>
                  <a:schemeClr val="tx1"/>
                </a:solidFill>
                <a:latin typeface="Elephant" pitchFamily="18" charset="0"/>
              </a:rPr>
              <a:t>Competitive Driving and traffic </a:t>
            </a:r>
            <a:r>
              <a:rPr lang="en-GB" i="1" dirty="0">
                <a:solidFill>
                  <a:schemeClr val="tx1"/>
                </a:solidFill>
                <a:latin typeface="Elephant" pitchFamily="18" charset="0"/>
              </a:rPr>
              <a:t>congestion </a:t>
            </a:r>
            <a:r>
              <a:rPr lang="en-GB" i="1" dirty="0" smtClean="0">
                <a:solidFill>
                  <a:schemeClr val="tx1"/>
                </a:solidFill>
                <a:latin typeface="Elephant" pitchFamily="18" charset="0"/>
              </a:rPr>
              <a:t>at  </a:t>
            </a:r>
            <a:r>
              <a:rPr lang="en-GB" i="1" dirty="0">
                <a:solidFill>
                  <a:schemeClr val="tx1"/>
                </a:solidFill>
                <a:latin typeface="Elephant" pitchFamily="18" charset="0"/>
              </a:rPr>
              <a:t>road-junctions </a:t>
            </a:r>
            <a:endParaRPr lang="en-GB" i="1" dirty="0">
              <a:solidFill>
                <a:schemeClr val="tx1"/>
              </a:solidFill>
            </a:endParaRPr>
          </a:p>
        </p:txBody>
      </p:sp>
    </p:spTree>
    <p:extLst>
      <p:ext uri="{BB962C8B-B14F-4D97-AF65-F5344CB8AC3E}">
        <p14:creationId xmlns:p14="http://schemas.microsoft.com/office/powerpoint/2010/main" val="2329790370"/>
      </p:ext>
    </p:extLst>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18</a:t>
            </a:fld>
            <a:endParaRPr lang="en-GB"/>
          </a:p>
        </p:txBody>
      </p:sp>
      <p:pic>
        <p:nvPicPr>
          <p:cNvPr id="4" name="Content Placeholder 5" descr="C:\Users\Admin\Desktop\New folder\box-junction-diagram-not-clear.jpg"/>
          <p:cNvPicPr>
            <a:picLocks/>
          </p:cNvPicPr>
          <p:nvPr/>
        </p:nvPicPr>
        <p:blipFill>
          <a:blip r:embed="rId2"/>
          <a:srcRect/>
          <a:stretch>
            <a:fillRect/>
          </a:stretch>
        </p:blipFill>
        <p:spPr bwMode="auto">
          <a:xfrm>
            <a:off x="1500166" y="571480"/>
            <a:ext cx="6143668" cy="4572032"/>
          </a:xfrm>
          <a:prstGeom prst="rect">
            <a:avLst/>
          </a:prstGeom>
          <a:noFill/>
          <a:ln w="9525">
            <a:noFill/>
            <a:miter lim="800000"/>
            <a:headEnd/>
            <a:tailEnd/>
          </a:ln>
        </p:spPr>
      </p:pic>
      <p:sp>
        <p:nvSpPr>
          <p:cNvPr id="5" name="Footer Placeholder 3"/>
          <p:cNvSpPr txBox="1">
            <a:spLocks/>
          </p:cNvSpPr>
          <p:nvPr/>
        </p:nvSpPr>
        <p:spPr>
          <a:xfrm>
            <a:off x="785786" y="5143512"/>
            <a:ext cx="7643866" cy="1000132"/>
          </a:xfrm>
          <a:prstGeom prst="rect">
            <a:avLst/>
          </a:prstGeom>
        </p:spPr>
        <p:txBody>
          <a:bodyPr vert="horz" lIns="91440" tIns="45720" rIns="91440" bIns="45720" rtlCol="0" anchor="ctr"/>
          <a:lstStyle/>
          <a:p>
            <a:pPr marL="0" marR="0" lvl="0" indent="0" algn="ctr" defTabSz="914400" rtl="0" eaLnBrk="1" fontAlgn="base" latinLnBrk="0" hangingPunct="1">
              <a:spcBef>
                <a:spcPct val="0"/>
              </a:spcBef>
              <a:spcAft>
                <a:spcPct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Arial" charset="0"/>
                <a:ea typeface="+mn-ea"/>
                <a:cs typeface="Arial" charset="0"/>
              </a:rPr>
              <a:t>The exit route of the car turning right is </a:t>
            </a:r>
            <a:r>
              <a:rPr kumimoji="0" lang="en-GB" sz="1600" b="0" i="0" u="none" strike="noStrike" kern="1200" cap="none" spc="0" normalizeH="0" noProof="0" dirty="0" smtClean="0">
                <a:ln>
                  <a:noFill/>
                </a:ln>
                <a:solidFill>
                  <a:schemeClr val="tx1"/>
                </a:solidFill>
                <a:effectLst/>
                <a:uLnTx/>
                <a:uFillTx/>
                <a:latin typeface="Arial" charset="0"/>
                <a:ea typeface="+mn-ea"/>
                <a:cs typeface="Arial" charset="0"/>
              </a:rPr>
              <a:t> </a:t>
            </a:r>
            <a:r>
              <a:rPr kumimoji="0" lang="en-GB" sz="1600" b="1" i="0" u="none" strike="noStrike" kern="1200" cap="none" spc="0" normalizeH="0" baseline="0" noProof="0" dirty="0" smtClean="0">
                <a:ln>
                  <a:noFill/>
                </a:ln>
                <a:solidFill>
                  <a:srgbClr val="FF0000"/>
                </a:solidFill>
                <a:effectLst/>
                <a:uLnTx/>
                <a:uFillTx/>
                <a:latin typeface="Arial" charset="0"/>
                <a:ea typeface="+mn-ea"/>
                <a:cs typeface="Arial" charset="0"/>
              </a:rPr>
              <a:t>NOT</a:t>
            </a:r>
            <a:r>
              <a:rPr kumimoji="0" lang="en-GB" sz="1600" b="0" i="0" u="none" strike="noStrike" kern="1200" cap="none" spc="0" normalizeH="0" baseline="0" noProof="0" dirty="0" smtClean="0">
                <a:ln>
                  <a:noFill/>
                </a:ln>
                <a:solidFill>
                  <a:schemeClr val="tx1"/>
                </a:solidFill>
                <a:effectLst/>
                <a:uLnTx/>
                <a:uFillTx/>
                <a:latin typeface="Arial" charset="0"/>
                <a:ea typeface="+mn-ea"/>
                <a:cs typeface="Arial" charset="0"/>
              </a:rPr>
              <a:t> </a:t>
            </a:r>
            <a:r>
              <a:rPr kumimoji="0" lang="en-GB" sz="1600" b="1" i="0" u="none" strike="noStrike" kern="1200" cap="none" spc="0" normalizeH="0" baseline="0" noProof="0" dirty="0" smtClean="0">
                <a:ln>
                  <a:noFill/>
                </a:ln>
                <a:solidFill>
                  <a:srgbClr val="FF0000"/>
                </a:solidFill>
                <a:effectLst/>
                <a:uLnTx/>
                <a:uFillTx/>
                <a:latin typeface="Arial" charset="0"/>
                <a:ea typeface="+mn-ea"/>
                <a:cs typeface="Arial" charset="0"/>
              </a:rPr>
              <a:t>CLEAR. </a:t>
            </a:r>
          </a:p>
          <a:p>
            <a:pPr marL="0" marR="0" lvl="0" indent="0" defTabSz="914400" rtl="0" eaLnBrk="1" fontAlgn="base" latinLnBrk="0" hangingPunct="1">
              <a:spcBef>
                <a:spcPct val="0"/>
              </a:spcBef>
              <a:spcAft>
                <a:spcPct val="0"/>
              </a:spcAft>
              <a:buClrTx/>
              <a:buSzTx/>
              <a:buFontTx/>
              <a:buNone/>
              <a:tabLst/>
              <a:defRPr/>
            </a:pPr>
            <a:endParaRPr kumimoji="0" lang="en-GB" sz="1600" b="0" i="0" u="none" strike="noStrike" kern="1200" cap="none" spc="0" normalizeH="0" baseline="0" noProof="0" dirty="0" smtClean="0">
              <a:ln>
                <a:noFill/>
              </a:ln>
              <a:solidFill>
                <a:schemeClr val="tx1"/>
              </a:solidFill>
              <a:effectLst/>
              <a:uLnTx/>
              <a:uFillTx/>
              <a:latin typeface="Arial" charset="0"/>
              <a:ea typeface="+mn-ea"/>
              <a:cs typeface="Arial" charset="0"/>
            </a:endParaRPr>
          </a:p>
          <a:p>
            <a:pPr>
              <a:buFont typeface="Arial" pitchFamily="34" charset="0"/>
              <a:buChar char="•"/>
              <a:defRPr/>
            </a:pPr>
            <a:r>
              <a:rPr kumimoji="0" lang="en-GB" sz="1600" b="0" i="0" u="none" strike="noStrike" kern="1200" cap="none" spc="0" normalizeH="0" baseline="0" noProof="0" dirty="0" smtClean="0">
                <a:ln>
                  <a:noFill/>
                </a:ln>
                <a:solidFill>
                  <a:schemeClr val="tx1"/>
                </a:solidFill>
                <a:effectLst/>
                <a:uLnTx/>
                <a:uFillTx/>
                <a:latin typeface="Arial" charset="0"/>
                <a:ea typeface="+mn-ea"/>
                <a:cs typeface="Arial" charset="0"/>
              </a:rPr>
              <a:t>When the traffic lights change this driver is likely to </a:t>
            </a:r>
            <a:r>
              <a:rPr lang="en-GB" sz="1600" dirty="0" smtClean="0"/>
              <a:t>cause</a:t>
            </a:r>
            <a:r>
              <a:rPr kumimoji="0" lang="en-GB" sz="1600" b="0" i="0" u="none" strike="noStrike" kern="1200" cap="none" spc="0" normalizeH="0" baseline="0" noProof="0" dirty="0" smtClean="0">
                <a:ln>
                  <a:noFill/>
                </a:ln>
                <a:solidFill>
                  <a:schemeClr val="tx1"/>
                </a:solidFill>
                <a:effectLst/>
                <a:uLnTx/>
                <a:uFillTx/>
                <a:latin typeface="Arial" charset="0"/>
                <a:ea typeface="+mn-ea"/>
                <a:cs typeface="Arial" charset="0"/>
              </a:rPr>
              <a:t> a gridlock to </a:t>
            </a:r>
            <a:r>
              <a:rPr kumimoji="0" lang="en-GB" sz="1600" b="0" i="0" u="sng" strike="noStrike" kern="1200" cap="none" spc="0" normalizeH="0" baseline="0" noProof="0" dirty="0" smtClean="0">
                <a:ln>
                  <a:noFill/>
                </a:ln>
                <a:solidFill>
                  <a:schemeClr val="tx1"/>
                </a:solidFill>
                <a:effectLst/>
                <a:uLnTx/>
                <a:uFillTx/>
                <a:latin typeface="Arial" charset="0"/>
                <a:ea typeface="+mn-ea"/>
                <a:cs typeface="Arial" charset="0"/>
              </a:rPr>
              <a:t>traffic from:</a:t>
            </a:r>
            <a:endParaRPr kumimoji="0" lang="en-GB" sz="1600" b="0" i="0" u="none" strike="noStrike" kern="1200" cap="none" spc="0" normalizeH="0" baseline="0" noProof="0" dirty="0" smtClean="0">
              <a:ln>
                <a:noFill/>
              </a:ln>
              <a:solidFill>
                <a:schemeClr val="tx1"/>
              </a:solidFill>
              <a:effectLst/>
              <a:uLnTx/>
              <a:uFillTx/>
              <a:latin typeface="Arial" charset="0"/>
              <a:ea typeface="+mn-ea"/>
              <a:cs typeface="Arial" charset="0"/>
            </a:endParaRPr>
          </a:p>
          <a:p>
            <a:pPr>
              <a:buFont typeface="Arial" pitchFamily="34" charset="0"/>
              <a:buChar char="•"/>
              <a:defRPr/>
            </a:pPr>
            <a:r>
              <a:rPr kumimoji="0" lang="en-GB" sz="1600" b="0" i="0" u="none" strike="noStrike" kern="1200" cap="none" spc="0" normalizeH="0" baseline="0" noProof="0" dirty="0" smtClean="0">
                <a:ln>
                  <a:noFill/>
                </a:ln>
                <a:solidFill>
                  <a:schemeClr val="tx1"/>
                </a:solidFill>
                <a:effectLst/>
                <a:uLnTx/>
                <a:uFillTx/>
                <a:latin typeface="Arial" charset="0"/>
                <a:ea typeface="+mn-ea"/>
                <a:cs typeface="Arial" charset="0"/>
              </a:rPr>
              <a:t>His right flowing strait ahead</a:t>
            </a:r>
            <a:r>
              <a:rPr kumimoji="0" lang="en-GB" sz="1600" b="0" i="0" u="none" strike="noStrike" kern="1200" cap="none" spc="0" normalizeH="0" noProof="0" dirty="0" smtClean="0">
                <a:ln>
                  <a:noFill/>
                </a:ln>
                <a:solidFill>
                  <a:schemeClr val="tx1"/>
                </a:solidFill>
                <a:effectLst/>
                <a:uLnTx/>
                <a:uFillTx/>
                <a:latin typeface="Arial" charset="0"/>
                <a:ea typeface="+mn-ea"/>
                <a:cs typeface="Arial" charset="0"/>
              </a:rPr>
              <a:t> and </a:t>
            </a:r>
            <a:r>
              <a:rPr kumimoji="0" lang="en-GB" sz="1600" b="0" i="0" u="none" strike="noStrike" kern="1200" cap="none" spc="0" normalizeH="0" baseline="0" noProof="0" dirty="0" smtClean="0">
                <a:ln>
                  <a:noFill/>
                </a:ln>
                <a:solidFill>
                  <a:schemeClr val="tx1"/>
                </a:solidFill>
                <a:effectLst/>
                <a:uLnTx/>
                <a:uFillTx/>
                <a:latin typeface="Arial" charset="0"/>
                <a:ea typeface="+mn-ea"/>
                <a:cs typeface="Arial" charset="0"/>
              </a:rPr>
              <a:t>Traffic from his right turning right. </a:t>
            </a:r>
            <a:endParaRPr kumimoji="0" lang="en-GB" sz="2800" b="0"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sp>
        <p:nvSpPr>
          <p:cNvPr id="6" name="Title 1"/>
          <p:cNvSpPr txBox="1">
            <a:spLocks/>
          </p:cNvSpPr>
          <p:nvPr/>
        </p:nvSpPr>
        <p:spPr>
          <a:xfrm>
            <a:off x="2071670" y="214290"/>
            <a:ext cx="5214974" cy="428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smtClean="0">
                <a:ln>
                  <a:noFill/>
                </a:ln>
                <a:solidFill>
                  <a:srgbClr val="0000CC"/>
                </a:solidFill>
                <a:effectLst/>
                <a:uLnTx/>
                <a:uFillTx/>
                <a:latin typeface="+mj-lt"/>
                <a:ea typeface="+mj-ea"/>
                <a:cs typeface="+mj-cs"/>
              </a:rPr>
              <a:t>A JUNCTION BOX AT CROSS-ROADS</a:t>
            </a:r>
            <a:endParaRPr kumimoji="0" lang="en-GB" sz="36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8" name="Straight Arrow Connector 7"/>
          <p:cNvCxnSpPr/>
          <p:nvPr/>
        </p:nvCxnSpPr>
        <p:spPr>
          <a:xfrm flipV="1">
            <a:off x="4500562" y="2500306"/>
            <a:ext cx="1071570" cy="2143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5822165" y="2035959"/>
            <a:ext cx="642942"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Footer Placeholder 3"/>
          <p:cNvSpPr>
            <a:spLocks noGrp="1"/>
          </p:cNvSpPr>
          <p:nvPr>
            <p:ph type="ftr" sz="quarter" idx="11"/>
          </p:nvPr>
        </p:nvSpPr>
        <p:spPr>
          <a:xfrm>
            <a:off x="1357290" y="6286520"/>
            <a:ext cx="5857916" cy="365125"/>
          </a:xfrm>
        </p:spPr>
        <p:txBody>
          <a:bodyPr/>
          <a:lstStyle/>
          <a:p>
            <a:pPr>
              <a:defRPr/>
            </a:pPr>
            <a:r>
              <a:rPr lang="en-GB" i="1" dirty="0">
                <a:solidFill>
                  <a:schemeClr val="tx1"/>
                </a:solidFill>
                <a:latin typeface="Elephant" pitchFamily="18" charset="0"/>
              </a:rPr>
              <a:t>Solution to </a:t>
            </a:r>
            <a:r>
              <a:rPr lang="en-GB" i="1" dirty="0" smtClean="0">
                <a:solidFill>
                  <a:schemeClr val="tx1"/>
                </a:solidFill>
                <a:latin typeface="Elephant" pitchFamily="18" charset="0"/>
              </a:rPr>
              <a:t>Competitive Driving and traffic </a:t>
            </a:r>
            <a:r>
              <a:rPr lang="en-GB" i="1" dirty="0">
                <a:solidFill>
                  <a:schemeClr val="tx1"/>
                </a:solidFill>
                <a:latin typeface="Elephant" pitchFamily="18" charset="0"/>
              </a:rPr>
              <a:t>congestion </a:t>
            </a:r>
            <a:r>
              <a:rPr lang="en-GB" i="1" dirty="0" smtClean="0">
                <a:solidFill>
                  <a:schemeClr val="tx1"/>
                </a:solidFill>
                <a:latin typeface="Elephant" pitchFamily="18" charset="0"/>
              </a:rPr>
              <a:t>at  </a:t>
            </a:r>
            <a:r>
              <a:rPr lang="en-GB" i="1" dirty="0">
                <a:solidFill>
                  <a:schemeClr val="tx1"/>
                </a:solidFill>
                <a:latin typeface="Elephant" pitchFamily="18" charset="0"/>
              </a:rPr>
              <a:t>road-junctions </a:t>
            </a:r>
            <a:endParaRPr lang="en-GB" i="1" dirty="0">
              <a:solidFill>
                <a:schemeClr val="tx1"/>
              </a:solidFill>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19</a:t>
            </a:fld>
            <a:endParaRPr lang="en-GB"/>
          </a:p>
        </p:txBody>
      </p:sp>
      <p:pic>
        <p:nvPicPr>
          <p:cNvPr id="4" name="Content Placeholder 5" descr="C:\Users\Admin\Desktop\New folder\box-junction-diag.jpeg"/>
          <p:cNvPicPr>
            <a:picLocks/>
          </p:cNvPicPr>
          <p:nvPr/>
        </p:nvPicPr>
        <p:blipFill>
          <a:blip r:embed="rId2"/>
          <a:srcRect/>
          <a:stretch>
            <a:fillRect/>
          </a:stretch>
        </p:blipFill>
        <p:spPr bwMode="auto">
          <a:xfrm>
            <a:off x="1500166" y="214290"/>
            <a:ext cx="5857916" cy="5357850"/>
          </a:xfrm>
          <a:prstGeom prst="rect">
            <a:avLst/>
          </a:prstGeom>
          <a:noFill/>
          <a:ln w="9525">
            <a:noFill/>
            <a:miter lim="800000"/>
            <a:headEnd/>
            <a:tailEnd/>
          </a:ln>
        </p:spPr>
      </p:pic>
      <p:sp>
        <p:nvSpPr>
          <p:cNvPr id="6" name="Footer Placeholder 3"/>
          <p:cNvSpPr txBox="1">
            <a:spLocks/>
          </p:cNvSpPr>
          <p:nvPr/>
        </p:nvSpPr>
        <p:spPr>
          <a:xfrm>
            <a:off x="857224" y="5572140"/>
            <a:ext cx="7286676" cy="571504"/>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Arial" charset="0"/>
                <a:ea typeface="+mn-ea"/>
                <a:cs typeface="Arial" charset="0"/>
              </a:rPr>
              <a:t>The exit route of the car turning right  </a:t>
            </a:r>
            <a:r>
              <a:rPr kumimoji="0" lang="en-GB" sz="1600" b="1" i="0" u="none" strike="noStrike" kern="1200" cap="none" spc="0" normalizeH="0" baseline="0" noProof="0" dirty="0" smtClean="0">
                <a:ln>
                  <a:noFill/>
                </a:ln>
                <a:solidFill>
                  <a:srgbClr val="FF0000"/>
                </a:solidFill>
                <a:effectLst/>
                <a:uLnTx/>
                <a:uFillTx/>
                <a:latin typeface="Arial" charset="0"/>
                <a:ea typeface="+mn-ea"/>
                <a:cs typeface="Arial" charset="0"/>
              </a:rPr>
              <a:t>IS CLEAR</a:t>
            </a:r>
            <a:r>
              <a:rPr kumimoji="0" lang="en-GB" sz="1600" b="1" i="0" u="none" strike="noStrike" kern="1200" cap="none" spc="0" normalizeH="0" baseline="0" noProof="0" dirty="0" smtClean="0">
                <a:ln>
                  <a:noFill/>
                </a:ln>
                <a:solidFill>
                  <a:schemeClr val="tx1"/>
                </a:solidFill>
                <a:effectLst/>
                <a:uLnTx/>
                <a:uFillTx/>
                <a:latin typeface="Arial" charset="0"/>
                <a:ea typeface="+mn-ea"/>
                <a:cs typeface="Arial" charset="0"/>
              </a:rPr>
              <a:t>.</a:t>
            </a:r>
            <a:endParaRPr kumimoji="0" lang="en-GB" sz="1600" b="0" i="0" u="none" strike="noStrike" kern="1200" cap="none" spc="0" normalizeH="0" baseline="0" noProof="0" dirty="0" smtClean="0">
              <a:ln>
                <a:noFill/>
              </a:ln>
              <a:solidFill>
                <a:schemeClr val="tx1"/>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Arial" charset="0"/>
                <a:ea typeface="+mn-ea"/>
                <a:cs typeface="Arial" charset="0"/>
              </a:rPr>
              <a:t>He is waiting in the junction Box to turn right because his exit lane is clear!</a:t>
            </a:r>
            <a:endParaRPr kumimoji="0" lang="en-GB" sz="2800" b="0"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cxnSp>
        <p:nvCxnSpPr>
          <p:cNvPr id="8" name="Straight Arrow Connector 7"/>
          <p:cNvCxnSpPr/>
          <p:nvPr/>
        </p:nvCxnSpPr>
        <p:spPr>
          <a:xfrm flipV="1">
            <a:off x="4071934" y="2214554"/>
            <a:ext cx="1071570" cy="57150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143504" y="2144704"/>
            <a:ext cx="1000132" cy="698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Footer Placeholder 3"/>
          <p:cNvSpPr>
            <a:spLocks noGrp="1"/>
          </p:cNvSpPr>
          <p:nvPr>
            <p:ph type="ftr" sz="quarter" idx="11"/>
          </p:nvPr>
        </p:nvSpPr>
        <p:spPr>
          <a:xfrm>
            <a:off x="1357290" y="6286520"/>
            <a:ext cx="5857916" cy="365125"/>
          </a:xfrm>
        </p:spPr>
        <p:txBody>
          <a:bodyPr/>
          <a:lstStyle/>
          <a:p>
            <a:pPr>
              <a:defRPr/>
            </a:pPr>
            <a:r>
              <a:rPr lang="en-GB" i="1" dirty="0">
                <a:solidFill>
                  <a:schemeClr val="tx1"/>
                </a:solidFill>
                <a:latin typeface="Elephant" pitchFamily="18" charset="0"/>
              </a:rPr>
              <a:t>Solution to </a:t>
            </a:r>
            <a:r>
              <a:rPr lang="en-GB" i="1" dirty="0" smtClean="0">
                <a:solidFill>
                  <a:schemeClr val="tx1"/>
                </a:solidFill>
                <a:latin typeface="Elephant" pitchFamily="18" charset="0"/>
              </a:rPr>
              <a:t>Competitive Driving and traffic </a:t>
            </a:r>
            <a:r>
              <a:rPr lang="en-GB" i="1" dirty="0">
                <a:solidFill>
                  <a:schemeClr val="tx1"/>
                </a:solidFill>
                <a:latin typeface="Elephant" pitchFamily="18" charset="0"/>
              </a:rPr>
              <a:t>congestion </a:t>
            </a:r>
            <a:r>
              <a:rPr lang="en-GB" i="1" dirty="0" smtClean="0">
                <a:solidFill>
                  <a:schemeClr val="tx1"/>
                </a:solidFill>
                <a:latin typeface="Elephant" pitchFamily="18" charset="0"/>
              </a:rPr>
              <a:t>at  </a:t>
            </a:r>
            <a:r>
              <a:rPr lang="en-GB" i="1" dirty="0">
                <a:solidFill>
                  <a:schemeClr val="tx1"/>
                </a:solidFill>
                <a:latin typeface="Elephant" pitchFamily="18" charset="0"/>
              </a:rPr>
              <a:t>road-junctions </a:t>
            </a:r>
            <a:endParaRPr lang="en-GB" i="1" dirty="0">
              <a:solidFill>
                <a:schemeClr val="tx1"/>
              </a:solidFill>
            </a:endParaRPr>
          </a:p>
        </p:txBody>
      </p:sp>
      <p:cxnSp>
        <p:nvCxnSpPr>
          <p:cNvPr id="18" name="Straight Arrow Connector 17"/>
          <p:cNvCxnSpPr/>
          <p:nvPr/>
        </p:nvCxnSpPr>
        <p:spPr>
          <a:xfrm>
            <a:off x="6143636" y="2143116"/>
            <a:ext cx="928694"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HIV Photos\RSI Logo.jpg"/>
          <p:cNvPicPr>
            <a:picLocks noChangeAspect="1" noChangeArrowheads="1"/>
          </p:cNvPicPr>
          <p:nvPr/>
        </p:nvPicPr>
        <p:blipFill>
          <a:blip r:embed="rId2"/>
          <a:srcRect/>
          <a:stretch>
            <a:fillRect/>
          </a:stretch>
        </p:blipFill>
        <p:spPr bwMode="auto">
          <a:xfrm>
            <a:off x="3607587" y="714356"/>
            <a:ext cx="1928826" cy="1703796"/>
          </a:xfrm>
          <a:prstGeom prst="rect">
            <a:avLst/>
          </a:prstGeom>
          <a:noFill/>
        </p:spPr>
      </p:pic>
      <p:sp>
        <p:nvSpPr>
          <p:cNvPr id="3" name="TextBox 2"/>
          <p:cNvSpPr txBox="1"/>
          <p:nvPr/>
        </p:nvSpPr>
        <p:spPr>
          <a:xfrm>
            <a:off x="1321571" y="2428868"/>
            <a:ext cx="6500858" cy="1261884"/>
          </a:xfrm>
          <a:prstGeom prst="rect">
            <a:avLst/>
          </a:prstGeom>
          <a:noFill/>
        </p:spPr>
        <p:txBody>
          <a:bodyPr wrap="square" rtlCol="0">
            <a:spAutoFit/>
          </a:bodyPr>
          <a:lstStyle/>
          <a:p>
            <a:pPr algn="ctr"/>
            <a:r>
              <a:rPr lang="en-GB"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ROAD SAFETY INITIATIVE UGANDA</a:t>
            </a:r>
          </a:p>
          <a:p>
            <a:pPr algn="ctr"/>
            <a:r>
              <a:rPr lang="en-GB" sz="4800" b="1"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rPr>
              <a:t>rsi</a:t>
            </a:r>
            <a:endParaRPr lang="en-GB" sz="36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endParaRPr>
          </a:p>
        </p:txBody>
      </p:sp>
      <p:sp>
        <p:nvSpPr>
          <p:cNvPr id="5" name="Footer Placeholder 4"/>
          <p:cNvSpPr>
            <a:spLocks noGrp="1"/>
          </p:cNvSpPr>
          <p:nvPr>
            <p:ph type="ftr" sz="quarter" idx="11"/>
          </p:nvPr>
        </p:nvSpPr>
        <p:spPr>
          <a:xfrm>
            <a:off x="785786" y="6072206"/>
            <a:ext cx="7500990" cy="365125"/>
          </a:xfrm>
        </p:spPr>
        <p:txBody>
          <a:bodyPr/>
          <a:lstStyle/>
          <a:p>
            <a:pPr algn="ctr">
              <a:defRPr/>
            </a:pPr>
            <a:r>
              <a:rPr lang="en-GB" sz="2800" b="1" smtClean="0">
                <a:solidFill>
                  <a:schemeClr val="tx1"/>
                </a:solidFill>
                <a:latin typeface="Script MT Bold" pitchFamily="66" charset="0"/>
              </a:rPr>
              <a:t>Join us to save lives</a:t>
            </a:r>
            <a:endParaRPr lang="en-GB" sz="2800" b="1" dirty="0">
              <a:solidFill>
                <a:schemeClr val="tx1"/>
              </a:solidFill>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79E5DD7C-1681-4BCF-8C8F-B38B7640E621}" type="slidenum">
              <a:rPr lang="en-GB" smtClean="0"/>
              <a:pPr>
                <a:defRPr/>
              </a:pPr>
              <a:t>2</a:t>
            </a:fld>
            <a:endParaRPr lang="en-GB"/>
          </a:p>
        </p:txBody>
      </p:sp>
      <p:sp>
        <p:nvSpPr>
          <p:cNvPr id="6" name="TextBox 5"/>
          <p:cNvSpPr txBox="1"/>
          <p:nvPr/>
        </p:nvSpPr>
        <p:spPr>
          <a:xfrm>
            <a:off x="785786" y="3786190"/>
            <a:ext cx="7715304" cy="2215991"/>
          </a:xfrm>
          <a:prstGeom prst="rect">
            <a:avLst/>
          </a:prstGeom>
          <a:noFill/>
        </p:spPr>
        <p:txBody>
          <a:bodyPr wrap="square" rtlCol="0">
            <a:spAutoFit/>
          </a:bodyPr>
          <a:lstStyle/>
          <a:p>
            <a:pPr algn="ctr"/>
            <a:r>
              <a:rPr lang="en-US" b="1" dirty="0" smtClean="0">
                <a:effectLst>
                  <a:outerShdw blurRad="50800" dist="38100" algn="tr" rotWithShape="0">
                    <a:prstClr val="black">
                      <a:alpha val="40000"/>
                    </a:prstClr>
                  </a:outerShdw>
                </a:effectLst>
              </a:rPr>
              <a:t>Plot 681 </a:t>
            </a:r>
            <a:r>
              <a:rPr lang="en-US" b="1" dirty="0" err="1" smtClean="0">
                <a:effectLst>
                  <a:outerShdw blurRad="50800" dist="38100" algn="tr" rotWithShape="0">
                    <a:prstClr val="black">
                      <a:alpha val="40000"/>
                    </a:prstClr>
                  </a:outerShdw>
                </a:effectLst>
              </a:rPr>
              <a:t>Gayaza</a:t>
            </a:r>
            <a:r>
              <a:rPr lang="en-US" b="1" dirty="0" smtClean="0">
                <a:effectLst>
                  <a:outerShdw blurRad="50800" dist="38100" algn="tr" rotWithShape="0">
                    <a:prstClr val="black">
                      <a:alpha val="40000"/>
                    </a:prstClr>
                  </a:outerShdw>
                </a:effectLst>
              </a:rPr>
              <a:t> Road; P. o. Box 36293; Kampala [Uganda];</a:t>
            </a:r>
            <a:endParaRPr lang="en-GB" dirty="0" smtClean="0"/>
          </a:p>
          <a:p>
            <a:pPr algn="ctr"/>
            <a:r>
              <a:rPr lang="en-GB" b="1" dirty="0" smtClean="0">
                <a:solidFill>
                  <a:srgbClr val="0000CC"/>
                </a:solidFill>
              </a:rPr>
              <a:t>Website: </a:t>
            </a:r>
            <a:r>
              <a:rPr lang="en-GB" b="1" u="sng" dirty="0" smtClean="0">
                <a:solidFill>
                  <a:srgbClr val="0000CC"/>
                </a:solidFill>
              </a:rPr>
              <a:t>rsiug.webs.com</a:t>
            </a:r>
          </a:p>
          <a:p>
            <a:pPr algn="ctr"/>
            <a:r>
              <a:rPr lang="en-US" b="1" dirty="0" smtClean="0">
                <a:effectLst>
                  <a:outerShdw blurRad="50800" dist="38100" algn="tr" rotWithShape="0">
                    <a:prstClr val="black">
                      <a:alpha val="40000"/>
                    </a:prstClr>
                  </a:outerShdw>
                </a:effectLst>
              </a:rPr>
              <a:t>E-mail: roadsafety16@gmail.com</a:t>
            </a:r>
            <a:endParaRPr lang="en-GB" b="1" dirty="0" smtClean="0">
              <a:solidFill>
                <a:srgbClr val="0000CC"/>
              </a:solidFill>
            </a:endParaRPr>
          </a:p>
          <a:p>
            <a:pPr algn="ctr"/>
            <a:r>
              <a:rPr lang="en-US" sz="1200" b="1" dirty="0" smtClean="0">
                <a:effectLst>
                  <a:outerShdw blurRad="50800" dist="38100" algn="tr" rotWithShape="0">
                    <a:prstClr val="black">
                      <a:alpha val="40000"/>
                    </a:prstClr>
                  </a:outerShdw>
                </a:effectLst>
              </a:rPr>
              <a:t>Tel. +256759888093; 0772888093;</a:t>
            </a:r>
          </a:p>
          <a:p>
            <a:pPr algn="ctr"/>
            <a:endParaRPr lang="en-GB" sz="2400" b="1" baseline="30000" dirty="0" smtClean="0">
              <a:solidFill>
                <a:srgbClr val="0000CC"/>
              </a:solidFill>
              <a:latin typeface="Script MT Bold"/>
              <a:ea typeface="Calibri"/>
              <a:cs typeface="Tahoma"/>
            </a:endParaRPr>
          </a:p>
          <a:p>
            <a:pPr algn="ctr"/>
            <a:endParaRPr lang="en-GB" sz="2400" b="1" baseline="30000" dirty="0" smtClean="0">
              <a:solidFill>
                <a:srgbClr val="0000CC"/>
              </a:solidFill>
              <a:latin typeface="Script MT Bold"/>
              <a:ea typeface="Calibri"/>
              <a:cs typeface="Tahoma"/>
            </a:endParaRPr>
          </a:p>
          <a:p>
            <a:pPr algn="ctr"/>
            <a:endParaRPr lang="en-GB" sz="2400" b="1" baseline="30000" dirty="0" smtClean="0">
              <a:solidFill>
                <a:srgbClr val="0000CC"/>
              </a:solidFill>
              <a:latin typeface="Script MT Bold"/>
              <a:ea typeface="Calibri"/>
              <a:cs typeface="Tahoma"/>
            </a:endParaRPr>
          </a:p>
          <a:p>
            <a:pPr algn="ctr"/>
            <a:r>
              <a:rPr lang="en-GB" sz="2400" b="1" baseline="30000" dirty="0" smtClean="0">
                <a:solidFill>
                  <a:srgbClr val="0000CC"/>
                </a:solidFill>
                <a:latin typeface="Script MT Bold"/>
                <a:ea typeface="Calibri"/>
                <a:cs typeface="Tahoma"/>
              </a:rPr>
              <a:t>Generation of new ideas</a:t>
            </a:r>
            <a:endParaRPr lang="en-US" sz="2400" b="1" dirty="0" smtClean="0">
              <a:effectLst>
                <a:outerShdw blurRad="50800" dist="38100" algn="tr" rotWithShape="0">
                  <a:prstClr val="black">
                    <a:alpha val="40000"/>
                  </a:prstClr>
                </a:outerShdw>
              </a:effectLst>
            </a:endParaRPr>
          </a:p>
        </p:txBody>
      </p:sp>
    </p:spTree>
  </p:cSld>
  <p:clrMapOvr>
    <a:masterClrMapping/>
  </p:clrMapOvr>
  <p:transition advTm="10000">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20</a:t>
            </a:fld>
            <a:endParaRPr lang="en-GB"/>
          </a:p>
        </p:txBody>
      </p:sp>
      <p:pic>
        <p:nvPicPr>
          <p:cNvPr id="4" name="Content Placeholder 5" descr="C:\Users\Admin\Desktop\New folder\box-junction- .gif"/>
          <p:cNvPicPr>
            <a:picLocks/>
          </p:cNvPicPr>
          <p:nvPr/>
        </p:nvPicPr>
        <p:blipFill>
          <a:blip r:embed="rId2"/>
          <a:srcRect/>
          <a:stretch>
            <a:fillRect/>
          </a:stretch>
        </p:blipFill>
        <p:spPr bwMode="auto">
          <a:xfrm>
            <a:off x="1357290" y="1000108"/>
            <a:ext cx="6072230" cy="4500594"/>
          </a:xfrm>
          <a:prstGeom prst="rect">
            <a:avLst/>
          </a:prstGeom>
          <a:noFill/>
          <a:ln w="9525">
            <a:noFill/>
            <a:miter lim="800000"/>
            <a:headEnd/>
            <a:tailEnd/>
          </a:ln>
        </p:spPr>
      </p:pic>
      <p:sp>
        <p:nvSpPr>
          <p:cNvPr id="5" name="Footer Placeholder 3"/>
          <p:cNvSpPr txBox="1">
            <a:spLocks/>
          </p:cNvSpPr>
          <p:nvPr/>
        </p:nvSpPr>
        <p:spPr>
          <a:xfrm>
            <a:off x="142844" y="5643578"/>
            <a:ext cx="8858312" cy="642942"/>
          </a:xfrm>
          <a:prstGeom prst="rect">
            <a:avLst/>
          </a:prstGeom>
        </p:spPr>
        <p:txBody>
          <a:bodyPr vert="horz" lIns="91440" tIns="45720" rIns="91440" bIns="45720" rtlCol="0" anchor="ctr"/>
          <a:lstStyle/>
          <a:p>
            <a:r>
              <a:rPr kumimoji="0" lang="en-GB" sz="1200" b="1" i="0" u="sng" strike="noStrike" kern="1200" cap="none" spc="0" normalizeH="0" baseline="0" noProof="0" dirty="0" smtClean="0">
                <a:ln>
                  <a:noFill/>
                </a:ln>
                <a:solidFill>
                  <a:schemeClr val="tx1"/>
                </a:solidFill>
                <a:effectLst/>
                <a:uLnTx/>
                <a:uFillTx/>
                <a:latin typeface="Arial" charset="0"/>
                <a:ea typeface="+mn-ea"/>
                <a:cs typeface="Arial" charset="0"/>
              </a:rPr>
              <a:t>EVEN WHEN</a:t>
            </a:r>
            <a:r>
              <a:rPr kumimoji="0" lang="en-GB" sz="1200" b="1" i="0" u="none" strike="noStrike" kern="1200" cap="none" spc="0" normalizeH="0" baseline="0" noProof="0" dirty="0" smtClean="0">
                <a:ln>
                  <a:noFill/>
                </a:ln>
                <a:solidFill>
                  <a:schemeClr val="tx1"/>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chemeClr val="tx1"/>
                </a:solidFill>
                <a:effectLst/>
                <a:uLnTx/>
                <a:uFillTx/>
                <a:latin typeface="Arial" charset="0"/>
                <a:ea typeface="+mn-ea"/>
                <a:cs typeface="Arial" charset="0"/>
              </a:rPr>
              <a:t>the traffic</a:t>
            </a:r>
            <a:r>
              <a:rPr kumimoji="0" lang="en-GB" sz="1200" b="0" i="0" u="none" strike="noStrike" kern="1200" cap="none" spc="0" normalizeH="0" noProof="0" dirty="0" smtClean="0">
                <a:ln>
                  <a:noFill/>
                </a:ln>
                <a:solidFill>
                  <a:schemeClr val="tx1"/>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chemeClr val="tx1"/>
                </a:solidFill>
                <a:effectLst/>
                <a:uLnTx/>
                <a:uFillTx/>
                <a:latin typeface="Arial" charset="0"/>
                <a:ea typeface="+mn-ea"/>
                <a:cs typeface="Arial" charset="0"/>
              </a:rPr>
              <a:t>lights indicate </a:t>
            </a:r>
            <a:r>
              <a:rPr kumimoji="0" lang="en-GB" sz="1200" b="1" i="0" u="none" strike="noStrike" kern="1200" cap="none" spc="0" normalizeH="0" baseline="0" noProof="0" dirty="0" smtClean="0">
                <a:ln>
                  <a:noFill/>
                </a:ln>
                <a:solidFill>
                  <a:srgbClr val="00B050"/>
                </a:solidFill>
                <a:effectLst/>
                <a:uLnTx/>
                <a:uFillTx/>
                <a:latin typeface="Arial" charset="0"/>
                <a:ea typeface="+mn-ea"/>
                <a:cs typeface="Arial" charset="0"/>
              </a:rPr>
              <a:t>GREEN</a:t>
            </a:r>
            <a:r>
              <a:rPr lang="en-GB" sz="1200" dirty="0" smtClean="0"/>
              <a:t>  </a:t>
            </a:r>
            <a:r>
              <a:rPr kumimoji="0" lang="en-GB" sz="1200" b="0" i="0" u="none" strike="noStrike" kern="1200" cap="none" spc="0" normalizeH="0" baseline="0" noProof="0" dirty="0" smtClean="0">
                <a:ln>
                  <a:noFill/>
                </a:ln>
                <a:solidFill>
                  <a:schemeClr val="tx1"/>
                </a:solidFill>
                <a:effectLst/>
                <a:uLnTx/>
                <a:uFillTx/>
                <a:latin typeface="Arial" charset="0"/>
                <a:ea typeface="+mn-ea"/>
                <a:cs typeface="Arial" charset="0"/>
              </a:rPr>
              <a:t>You </a:t>
            </a:r>
            <a:r>
              <a:rPr lang="en-GB" sz="1200" dirty="0" smtClean="0"/>
              <a:t> </a:t>
            </a:r>
            <a:r>
              <a:rPr kumimoji="0" lang="en-GB" sz="1200" b="1" i="0" u="none" strike="noStrike" kern="1200" cap="none" spc="0" normalizeH="0" baseline="0" noProof="0" dirty="0" smtClean="0">
                <a:ln>
                  <a:noFill/>
                </a:ln>
                <a:solidFill>
                  <a:srgbClr val="FF0000"/>
                </a:solidFill>
                <a:effectLst/>
                <a:uLnTx/>
                <a:uFillTx/>
                <a:latin typeface="Arial" charset="0"/>
                <a:ea typeface="+mn-ea"/>
                <a:cs typeface="Arial" charset="0"/>
              </a:rPr>
              <a:t>MUST NOT </a:t>
            </a:r>
            <a:r>
              <a:rPr kumimoji="0" lang="en-GB" sz="1200" b="1" i="0" u="none" strike="noStrike" kern="1200" cap="none" spc="0" normalizeH="0" noProof="0" dirty="0" smtClean="0">
                <a:ln>
                  <a:noFill/>
                </a:ln>
                <a:solidFill>
                  <a:srgbClr val="FF0000"/>
                </a:solidFill>
                <a:effectLst/>
                <a:uLnTx/>
                <a:uFillTx/>
                <a:latin typeface="Arial" charset="0"/>
                <a:ea typeface="+mn-ea"/>
                <a:cs typeface="Arial" charset="0"/>
              </a:rPr>
              <a:t> </a:t>
            </a:r>
            <a:r>
              <a:rPr kumimoji="0" lang="en-GB" sz="1200" b="1" i="0" u="none" strike="noStrike" kern="1200" cap="none" spc="0" normalizeH="0" baseline="0" noProof="0" dirty="0" smtClean="0">
                <a:ln>
                  <a:noFill/>
                </a:ln>
                <a:solidFill>
                  <a:schemeClr val="tx1"/>
                </a:solidFill>
                <a:effectLst/>
                <a:uLnTx/>
                <a:uFillTx/>
                <a:latin typeface="Arial" charset="0"/>
                <a:ea typeface="+mn-ea"/>
                <a:cs typeface="Arial" charset="0"/>
              </a:rPr>
              <a:t>enter the junction box unless your exit route is clear</a:t>
            </a:r>
            <a:r>
              <a:rPr kumimoji="0" lang="en-GB" sz="1200" b="0" i="0" u="none" strike="noStrike" kern="1200" cap="none" spc="0" normalizeH="0" baseline="0" noProof="0" dirty="0" smtClean="0">
                <a:ln>
                  <a:noFill/>
                </a:ln>
                <a:solidFill>
                  <a:schemeClr val="tx1"/>
                </a:solidFill>
                <a:effectLst/>
                <a:uLnTx/>
                <a:uFillTx/>
                <a:latin typeface="Arial" charset="0"/>
                <a:ea typeface="+mn-ea"/>
                <a:cs typeface="Arial" charset="0"/>
              </a:rPr>
              <a:t>. </a:t>
            </a:r>
          </a:p>
          <a:p>
            <a:pPr>
              <a:defRPr/>
            </a:pPr>
            <a:r>
              <a:rPr lang="en-GB" sz="1200" dirty="0" smtClean="0"/>
              <a:t>This driver cannot proceed because his exit route ahead is </a:t>
            </a:r>
            <a:r>
              <a:rPr lang="en-GB" sz="1200" b="1" dirty="0" smtClean="0">
                <a:solidFill>
                  <a:srgbClr val="FF0000"/>
                </a:solidFill>
              </a:rPr>
              <a:t>NOT</a:t>
            </a:r>
            <a:r>
              <a:rPr lang="en-GB" sz="1200" dirty="0" smtClean="0"/>
              <a:t> clear.  </a:t>
            </a:r>
            <a:endParaRPr kumimoji="0" lang="en-GB" sz="1200" b="0" i="0" u="none" strike="noStrike" kern="1200" cap="none" spc="0" normalizeH="0" baseline="0" noProof="0" dirty="0" smtClean="0">
              <a:ln>
                <a:noFill/>
              </a:ln>
              <a:solidFill>
                <a:schemeClr val="tx1"/>
              </a:solidFill>
              <a:effectLst/>
              <a:uLnTx/>
              <a:uFillTx/>
              <a:latin typeface="Arial" charset="0"/>
              <a:ea typeface="+mn-ea"/>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tx1"/>
                </a:solidFill>
                <a:effectLst/>
                <a:uLnTx/>
                <a:uFillTx/>
                <a:latin typeface="Arial" charset="0"/>
                <a:ea typeface="+mn-ea"/>
                <a:cs typeface="Arial" charset="0"/>
              </a:rPr>
              <a:t>The driver turning right is waiting in the junction box because his </a:t>
            </a:r>
            <a:r>
              <a:rPr kumimoji="0" lang="en-GB" sz="1200" b="0" i="0" u="sng" strike="noStrike" kern="1200" cap="none" spc="0" normalizeH="0" baseline="0" noProof="0" dirty="0" smtClean="0">
                <a:ln>
                  <a:noFill/>
                </a:ln>
                <a:solidFill>
                  <a:schemeClr val="tx1"/>
                </a:solidFill>
                <a:effectLst/>
                <a:uLnTx/>
                <a:uFillTx/>
                <a:latin typeface="Arial" charset="0"/>
                <a:ea typeface="+mn-ea"/>
                <a:cs typeface="Arial" charset="0"/>
              </a:rPr>
              <a:t>exit lane is clear </a:t>
            </a:r>
            <a:r>
              <a:rPr kumimoji="0" lang="en-GB" sz="1200" b="0" i="0" u="none" strike="noStrike" kern="1200" cap="none" spc="0" normalizeH="0" baseline="0" noProof="0" dirty="0" smtClean="0">
                <a:ln>
                  <a:noFill/>
                </a:ln>
                <a:solidFill>
                  <a:schemeClr val="tx1"/>
                </a:solidFill>
                <a:effectLst/>
                <a:uLnTx/>
                <a:uFillTx/>
                <a:latin typeface="Arial" charset="0"/>
                <a:ea typeface="+mn-ea"/>
                <a:cs typeface="Arial" charset="0"/>
              </a:rPr>
              <a:t>but is being prevented by an on coming traffic.</a:t>
            </a:r>
          </a:p>
        </p:txBody>
      </p:sp>
      <p:cxnSp>
        <p:nvCxnSpPr>
          <p:cNvPr id="8" name="Straight Arrow Connector 7"/>
          <p:cNvCxnSpPr/>
          <p:nvPr/>
        </p:nvCxnSpPr>
        <p:spPr>
          <a:xfrm rot="10800000">
            <a:off x="2857488" y="3143248"/>
            <a:ext cx="2928958" cy="1857388"/>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500430" y="4572008"/>
            <a:ext cx="1714512" cy="114300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0034" y="285728"/>
            <a:ext cx="8286808" cy="553998"/>
          </a:xfrm>
          <a:prstGeom prst="rect">
            <a:avLst/>
          </a:prstGeom>
          <a:noFill/>
        </p:spPr>
        <p:txBody>
          <a:bodyPr wrap="square" rtlCol="0">
            <a:spAutoFit/>
          </a:bodyPr>
          <a:lstStyle/>
          <a:p>
            <a:pPr algn="ctr"/>
            <a:r>
              <a:rPr lang="en-GB" b="1" dirty="0" smtClean="0">
                <a:solidFill>
                  <a:srgbClr val="0000CC"/>
                </a:solidFill>
              </a:rPr>
              <a:t>EXIT NOT CLEAR BUT TRAFFIC LIGHTS INDICATING </a:t>
            </a:r>
            <a:r>
              <a:rPr lang="en-GB" b="1" dirty="0" smtClean="0">
                <a:solidFill>
                  <a:srgbClr val="00B050"/>
                </a:solidFill>
              </a:rPr>
              <a:t>GREEN</a:t>
            </a:r>
          </a:p>
          <a:p>
            <a:pPr lvl="0" algn="ctr"/>
            <a:r>
              <a:rPr lang="en-GB" sz="1200" b="1" dirty="0" smtClean="0"/>
              <a:t>EXAMPLE: CITY SQUARE; JUNCTION – Kampala</a:t>
            </a:r>
            <a:endParaRPr lang="en-GB" sz="1200" dirty="0" smtClean="0"/>
          </a:p>
        </p:txBody>
      </p:sp>
      <p:cxnSp>
        <p:nvCxnSpPr>
          <p:cNvPr id="17" name="Straight Arrow Connector 16"/>
          <p:cNvCxnSpPr/>
          <p:nvPr/>
        </p:nvCxnSpPr>
        <p:spPr>
          <a:xfrm flipV="1">
            <a:off x="4500562" y="1928802"/>
            <a:ext cx="1500198" cy="1071570"/>
          </a:xfrm>
          <a:prstGeom prst="straightConnector1">
            <a:avLst/>
          </a:prstGeom>
          <a:ln w="381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786314" y="5143512"/>
            <a:ext cx="928694" cy="5715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Footer Placeholder 3"/>
          <p:cNvSpPr>
            <a:spLocks noGrp="1"/>
          </p:cNvSpPr>
          <p:nvPr>
            <p:ph type="ftr" sz="quarter" idx="11"/>
          </p:nvPr>
        </p:nvSpPr>
        <p:spPr>
          <a:xfrm>
            <a:off x="1357290" y="6286520"/>
            <a:ext cx="5857916" cy="365125"/>
          </a:xfrm>
        </p:spPr>
        <p:txBody>
          <a:bodyPr/>
          <a:lstStyle/>
          <a:p>
            <a:pPr>
              <a:defRPr/>
            </a:pPr>
            <a:r>
              <a:rPr lang="en-GB" i="1" dirty="0">
                <a:solidFill>
                  <a:schemeClr val="tx1"/>
                </a:solidFill>
                <a:latin typeface="Elephant" pitchFamily="18" charset="0"/>
              </a:rPr>
              <a:t>Solution to </a:t>
            </a:r>
            <a:r>
              <a:rPr lang="en-GB" i="1" dirty="0" smtClean="0">
                <a:solidFill>
                  <a:schemeClr val="tx1"/>
                </a:solidFill>
                <a:latin typeface="Elephant" pitchFamily="18" charset="0"/>
              </a:rPr>
              <a:t>Competitive Driving and traffic </a:t>
            </a:r>
            <a:r>
              <a:rPr lang="en-GB" i="1" dirty="0">
                <a:solidFill>
                  <a:schemeClr val="tx1"/>
                </a:solidFill>
                <a:latin typeface="Elephant" pitchFamily="18" charset="0"/>
              </a:rPr>
              <a:t>congestion </a:t>
            </a:r>
            <a:r>
              <a:rPr lang="en-GB" i="1" dirty="0" smtClean="0">
                <a:solidFill>
                  <a:schemeClr val="tx1"/>
                </a:solidFill>
                <a:latin typeface="Elephant" pitchFamily="18" charset="0"/>
              </a:rPr>
              <a:t>at  </a:t>
            </a:r>
            <a:r>
              <a:rPr lang="en-GB" i="1" dirty="0">
                <a:solidFill>
                  <a:schemeClr val="tx1"/>
                </a:solidFill>
                <a:latin typeface="Elephant" pitchFamily="18" charset="0"/>
              </a:rPr>
              <a:t>road-junctions </a:t>
            </a:r>
            <a:endParaRPr lang="en-GB" i="1" dirty="0">
              <a:solidFill>
                <a:schemeClr val="tx1"/>
              </a:solidFill>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54692"/>
          </a:xfrm>
        </p:spPr>
        <p:txBody>
          <a:bodyPr>
            <a:normAutofit/>
          </a:bodyPr>
          <a:lstStyle/>
          <a:p>
            <a:r>
              <a:rPr lang="en-GB" b="1" dirty="0" smtClean="0">
                <a:ln w="10541" cmpd="sng">
                  <a:solidFill>
                    <a:srgbClr val="7D7D7D">
                      <a:tint val="100000"/>
                      <a:shade val="100000"/>
                      <a:satMod val="110000"/>
                    </a:srgbClr>
                  </a:solidFill>
                  <a:prstDash val="solid"/>
                </a:ln>
                <a:solidFill>
                  <a:srgbClr val="0000CC"/>
                </a:solidFill>
                <a:effectLst>
                  <a:outerShdw blurRad="38100" dist="38100" dir="2700000" algn="tl">
                    <a:srgbClr val="000000">
                      <a:alpha val="43137"/>
                    </a:srgbClr>
                  </a:outerShdw>
                </a:effectLst>
                <a:latin typeface="Elephant" pitchFamily="18" charset="0"/>
              </a:rPr>
              <a:t>JUNCTION BOX </a:t>
            </a:r>
            <a:br>
              <a:rPr lang="en-GB" b="1" dirty="0" smtClean="0">
                <a:ln w="10541" cmpd="sng">
                  <a:solidFill>
                    <a:srgbClr val="7D7D7D">
                      <a:tint val="100000"/>
                      <a:shade val="100000"/>
                      <a:satMod val="110000"/>
                    </a:srgbClr>
                  </a:solidFill>
                  <a:prstDash val="solid"/>
                </a:ln>
                <a:solidFill>
                  <a:srgbClr val="0000CC"/>
                </a:solidFill>
                <a:effectLst>
                  <a:outerShdw blurRad="38100" dist="38100" dir="2700000" algn="tl">
                    <a:srgbClr val="000000">
                      <a:alpha val="43137"/>
                    </a:srgbClr>
                  </a:outerShdw>
                </a:effectLst>
                <a:latin typeface="Elephant" pitchFamily="18" charset="0"/>
              </a:rPr>
            </a:br>
            <a:r>
              <a:rPr lang="en-GB" b="1" dirty="0" smtClean="0">
                <a:ln w="10541" cmpd="sng">
                  <a:solidFill>
                    <a:srgbClr val="7D7D7D">
                      <a:tint val="100000"/>
                      <a:shade val="100000"/>
                      <a:satMod val="110000"/>
                    </a:srgbClr>
                  </a:solidFill>
                  <a:prstDash val="solid"/>
                </a:ln>
                <a:solidFill>
                  <a:srgbClr val="0000CC"/>
                </a:solidFill>
                <a:effectLst>
                  <a:outerShdw blurRad="38100" dist="38100" dir="2700000" algn="tl">
                    <a:srgbClr val="000000">
                      <a:alpha val="43137"/>
                    </a:srgbClr>
                  </a:outerShdw>
                </a:effectLst>
                <a:latin typeface="Elephant" pitchFamily="18" charset="0"/>
              </a:rPr>
              <a:t>AT</a:t>
            </a:r>
            <a:br>
              <a:rPr lang="en-GB" b="1" dirty="0" smtClean="0">
                <a:ln w="10541" cmpd="sng">
                  <a:solidFill>
                    <a:srgbClr val="7D7D7D">
                      <a:tint val="100000"/>
                      <a:shade val="100000"/>
                      <a:satMod val="110000"/>
                    </a:srgbClr>
                  </a:solidFill>
                  <a:prstDash val="solid"/>
                </a:ln>
                <a:solidFill>
                  <a:srgbClr val="0000CC"/>
                </a:solidFill>
                <a:effectLst>
                  <a:outerShdw blurRad="38100" dist="38100" dir="2700000" algn="tl">
                    <a:srgbClr val="000000">
                      <a:alpha val="43137"/>
                    </a:srgbClr>
                  </a:outerShdw>
                </a:effectLst>
                <a:latin typeface="Elephant" pitchFamily="18" charset="0"/>
              </a:rPr>
            </a:br>
            <a:r>
              <a:rPr lang="en-GB" b="1" dirty="0" smtClean="0">
                <a:ln w="10541" cmpd="sng">
                  <a:solidFill>
                    <a:srgbClr val="7D7D7D">
                      <a:tint val="100000"/>
                      <a:shade val="100000"/>
                      <a:satMod val="110000"/>
                    </a:srgbClr>
                  </a:solidFill>
                  <a:prstDash val="solid"/>
                </a:ln>
                <a:solidFill>
                  <a:srgbClr val="0000CC"/>
                </a:solidFill>
                <a:effectLst>
                  <a:outerShdw blurRad="38100" dist="38100" dir="2700000" algn="tl">
                    <a:srgbClr val="000000">
                      <a:alpha val="43137"/>
                    </a:srgbClr>
                  </a:outerShdw>
                </a:effectLst>
                <a:latin typeface="Elephant" pitchFamily="18" charset="0"/>
              </a:rPr>
              <a:t>DUAL CARRIAGEWAYS</a:t>
            </a:r>
            <a:endParaRPr lang="en-GB" dirty="0"/>
          </a:p>
        </p:txBody>
      </p:sp>
      <p:sp>
        <p:nvSpPr>
          <p:cNvPr id="4" name="Slide Number Placeholder 3"/>
          <p:cNvSpPr>
            <a:spLocks noGrp="1"/>
          </p:cNvSpPr>
          <p:nvPr>
            <p:ph type="sldNum" sz="quarter" idx="12"/>
          </p:nvPr>
        </p:nvSpPr>
        <p:spPr/>
        <p:txBody>
          <a:bodyPr/>
          <a:lstStyle/>
          <a:p>
            <a:pPr>
              <a:defRPr/>
            </a:pPr>
            <a:fld id="{3AC2D234-784B-4266-A212-15CE38B185D6}" type="slidenum">
              <a:rPr lang="en-GB" smtClean="0"/>
              <a:pPr>
                <a:defRPr/>
              </a:pPr>
              <a:t>21</a:t>
            </a:fld>
            <a:endParaRPr lang="en-GB"/>
          </a:p>
        </p:txBody>
      </p:sp>
      <p:sp>
        <p:nvSpPr>
          <p:cNvPr id="6" name="Footer Placeholder 3"/>
          <p:cNvSpPr>
            <a:spLocks noGrp="1"/>
          </p:cNvSpPr>
          <p:nvPr>
            <p:ph type="ftr" sz="quarter" idx="11"/>
          </p:nvPr>
        </p:nvSpPr>
        <p:spPr>
          <a:xfrm>
            <a:off x="1357290" y="6286520"/>
            <a:ext cx="5857916" cy="365125"/>
          </a:xfrm>
        </p:spPr>
        <p:txBody>
          <a:bodyPr/>
          <a:lstStyle/>
          <a:p>
            <a:pPr>
              <a:defRPr/>
            </a:pPr>
            <a:r>
              <a:rPr lang="en-GB" i="1" dirty="0">
                <a:solidFill>
                  <a:schemeClr val="tx1"/>
                </a:solidFill>
                <a:latin typeface="Elephant" pitchFamily="18" charset="0"/>
              </a:rPr>
              <a:t>Solution to </a:t>
            </a:r>
            <a:r>
              <a:rPr lang="en-GB" i="1" dirty="0" smtClean="0">
                <a:solidFill>
                  <a:schemeClr val="tx1"/>
                </a:solidFill>
                <a:latin typeface="Elephant" pitchFamily="18" charset="0"/>
              </a:rPr>
              <a:t>Competitive Driving and traffic </a:t>
            </a:r>
            <a:r>
              <a:rPr lang="en-GB" i="1" dirty="0">
                <a:solidFill>
                  <a:schemeClr val="tx1"/>
                </a:solidFill>
                <a:latin typeface="Elephant" pitchFamily="18" charset="0"/>
              </a:rPr>
              <a:t>congestion </a:t>
            </a:r>
            <a:r>
              <a:rPr lang="en-GB" i="1" dirty="0" smtClean="0">
                <a:solidFill>
                  <a:schemeClr val="tx1"/>
                </a:solidFill>
                <a:latin typeface="Elephant" pitchFamily="18" charset="0"/>
              </a:rPr>
              <a:t>at  </a:t>
            </a:r>
            <a:r>
              <a:rPr lang="en-GB" i="1" dirty="0">
                <a:solidFill>
                  <a:schemeClr val="tx1"/>
                </a:solidFill>
                <a:latin typeface="Elephant" pitchFamily="18" charset="0"/>
              </a:rPr>
              <a:t>road-junctions </a:t>
            </a:r>
            <a:endParaRPr lang="en-GB" i="1" dirty="0">
              <a:solidFill>
                <a:schemeClr val="tx1"/>
              </a:solidFill>
            </a:endParaRPr>
          </a:p>
        </p:txBody>
      </p:sp>
    </p:spTree>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Autofit/>
          </a:bodyPr>
          <a:lstStyle/>
          <a:p>
            <a:r>
              <a:rPr lang="en-GB" sz="3200" b="1" dirty="0" smtClean="0">
                <a:solidFill>
                  <a:srgbClr val="0000CC"/>
                </a:solidFill>
              </a:rPr>
              <a:t>Dual Carriage without a</a:t>
            </a:r>
            <a:r>
              <a:rPr lang="en-GB" sz="3200" b="1" dirty="0" smtClean="0">
                <a:solidFill>
                  <a:srgbClr val="FF0000"/>
                </a:solidFill>
              </a:rPr>
              <a:t> Junction Box</a:t>
            </a:r>
            <a:r>
              <a:rPr lang="en-GB" sz="3200" b="1" dirty="0" smtClean="0">
                <a:solidFill>
                  <a:srgbClr val="0000CC"/>
                </a:solidFill>
              </a:rPr>
              <a:t> </a:t>
            </a:r>
            <a:r>
              <a:rPr lang="en-GB" sz="1800" b="1" dirty="0" smtClean="0">
                <a:solidFill>
                  <a:srgbClr val="0000CC"/>
                </a:solidFill>
              </a:rPr>
              <a:t/>
            </a:r>
            <a:br>
              <a:rPr lang="en-GB" sz="1800" b="1" dirty="0" smtClean="0">
                <a:solidFill>
                  <a:srgbClr val="0000CC"/>
                </a:solidFill>
              </a:rPr>
            </a:br>
            <a:r>
              <a:rPr lang="en-GB" sz="2000" b="1" dirty="0" smtClean="0">
                <a:solidFill>
                  <a:srgbClr val="0000CC"/>
                </a:solidFill>
              </a:rPr>
              <a:t>Central Reservation NOT CLEAR</a:t>
            </a:r>
            <a:endParaRPr lang="en-GB" sz="2000" b="1" dirty="0">
              <a:solidFill>
                <a:srgbClr val="FF0000"/>
              </a:solidFill>
            </a:endParaRPr>
          </a:p>
        </p:txBody>
      </p:sp>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22</a:t>
            </a:fld>
            <a:endParaRPr lang="en-GB"/>
          </a:p>
        </p:txBody>
      </p:sp>
      <p:pic>
        <p:nvPicPr>
          <p:cNvPr id="6" name="Picture 2"/>
          <p:cNvPicPr>
            <a:picLocks noGrp="1" noChangeAspect="1" noChangeArrowheads="1"/>
          </p:cNvPicPr>
          <p:nvPr>
            <p:ph idx="1"/>
          </p:nvPr>
        </p:nvPicPr>
        <p:blipFill>
          <a:blip r:embed="rId2"/>
          <a:srcRect r="1632"/>
          <a:stretch>
            <a:fillRect/>
          </a:stretch>
        </p:blipFill>
        <p:spPr bwMode="auto">
          <a:xfrm>
            <a:off x="1142976" y="1214422"/>
            <a:ext cx="7000924" cy="4205560"/>
          </a:xfrm>
          <a:prstGeom prst="rect">
            <a:avLst/>
          </a:prstGeom>
          <a:noFill/>
          <a:ln w="9525">
            <a:noFill/>
            <a:miter lim="800000"/>
            <a:headEnd/>
            <a:tailEnd/>
          </a:ln>
          <a:effectLst/>
        </p:spPr>
      </p:pic>
      <p:sp>
        <p:nvSpPr>
          <p:cNvPr id="7" name="TextBox 6"/>
          <p:cNvSpPr txBox="1"/>
          <p:nvPr/>
        </p:nvSpPr>
        <p:spPr>
          <a:xfrm>
            <a:off x="571472" y="5500702"/>
            <a:ext cx="8143932" cy="338554"/>
          </a:xfrm>
          <a:prstGeom prst="rect">
            <a:avLst/>
          </a:prstGeom>
          <a:noFill/>
        </p:spPr>
        <p:txBody>
          <a:bodyPr wrap="square" rtlCol="0">
            <a:spAutoFit/>
          </a:bodyPr>
          <a:lstStyle/>
          <a:p>
            <a:pPr lvl="0"/>
            <a:r>
              <a:rPr lang="en-GB" sz="1600" dirty="0" smtClean="0"/>
              <a:t>This </a:t>
            </a:r>
            <a:r>
              <a:rPr lang="en-GB" sz="1600" b="1" dirty="0" smtClean="0"/>
              <a:t>ONE</a:t>
            </a:r>
            <a:r>
              <a:rPr lang="en-GB" sz="1600" dirty="0" smtClean="0"/>
              <a:t> driver could be obstructing the flow of hundreds of traffic from his right.  </a:t>
            </a:r>
          </a:p>
        </p:txBody>
      </p:sp>
      <p:cxnSp>
        <p:nvCxnSpPr>
          <p:cNvPr id="13" name="Straight Arrow Connector 12"/>
          <p:cNvCxnSpPr/>
          <p:nvPr/>
        </p:nvCxnSpPr>
        <p:spPr>
          <a:xfrm flipV="1">
            <a:off x="1142976" y="4429132"/>
            <a:ext cx="785818" cy="50006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descr="E:\Road Safety Motor Vehicles - Motorcycles Signs\plain_blue_depressed_cross.gif"/>
          <p:cNvPicPr/>
          <p:nvPr/>
        </p:nvPicPr>
        <p:blipFill>
          <a:blip r:embed="rId3"/>
          <a:srcRect l="11905" t="11364" r="16666" b="9090"/>
          <a:stretch>
            <a:fillRect/>
          </a:stretch>
        </p:blipFill>
        <p:spPr bwMode="auto">
          <a:xfrm>
            <a:off x="2357422" y="3071810"/>
            <a:ext cx="571504" cy="642942"/>
          </a:xfrm>
          <a:prstGeom prst="rect">
            <a:avLst/>
          </a:prstGeom>
          <a:noFill/>
          <a:ln w="9525">
            <a:noFill/>
            <a:miter lim="800000"/>
            <a:headEnd/>
            <a:tailEnd/>
          </a:ln>
        </p:spPr>
      </p:pic>
      <p:cxnSp>
        <p:nvCxnSpPr>
          <p:cNvPr id="10" name="Straight Arrow Connector 9"/>
          <p:cNvCxnSpPr/>
          <p:nvPr/>
        </p:nvCxnSpPr>
        <p:spPr>
          <a:xfrm rot="10800000">
            <a:off x="3357554" y="4071942"/>
            <a:ext cx="2357454" cy="135732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Footer Placeholder 3"/>
          <p:cNvSpPr>
            <a:spLocks noGrp="1"/>
          </p:cNvSpPr>
          <p:nvPr>
            <p:ph type="ftr" sz="quarter" idx="11"/>
          </p:nvPr>
        </p:nvSpPr>
        <p:spPr>
          <a:xfrm>
            <a:off x="1357290" y="6286520"/>
            <a:ext cx="5857916" cy="365125"/>
          </a:xfrm>
        </p:spPr>
        <p:txBody>
          <a:bodyPr/>
          <a:lstStyle/>
          <a:p>
            <a:pPr>
              <a:defRPr/>
            </a:pPr>
            <a:r>
              <a:rPr lang="en-GB" i="1" dirty="0">
                <a:solidFill>
                  <a:schemeClr val="tx1"/>
                </a:solidFill>
                <a:latin typeface="Elephant" pitchFamily="18" charset="0"/>
              </a:rPr>
              <a:t>Solution to </a:t>
            </a:r>
            <a:r>
              <a:rPr lang="en-GB" i="1" dirty="0" smtClean="0">
                <a:solidFill>
                  <a:schemeClr val="tx1"/>
                </a:solidFill>
                <a:latin typeface="Elephant" pitchFamily="18" charset="0"/>
              </a:rPr>
              <a:t>Competitive Driving and traffic </a:t>
            </a:r>
            <a:r>
              <a:rPr lang="en-GB" i="1" dirty="0">
                <a:solidFill>
                  <a:schemeClr val="tx1"/>
                </a:solidFill>
                <a:latin typeface="Elephant" pitchFamily="18" charset="0"/>
              </a:rPr>
              <a:t>congestion </a:t>
            </a:r>
            <a:r>
              <a:rPr lang="en-GB" i="1" dirty="0" smtClean="0">
                <a:solidFill>
                  <a:schemeClr val="tx1"/>
                </a:solidFill>
                <a:latin typeface="Elephant" pitchFamily="18" charset="0"/>
              </a:rPr>
              <a:t>at  </a:t>
            </a:r>
            <a:r>
              <a:rPr lang="en-GB" i="1" dirty="0">
                <a:solidFill>
                  <a:schemeClr val="tx1"/>
                </a:solidFill>
                <a:latin typeface="Elephant" pitchFamily="18" charset="0"/>
              </a:rPr>
              <a:t>road-junctions </a:t>
            </a:r>
            <a:endParaRPr lang="en-GB" i="1" dirty="0">
              <a:solidFill>
                <a:schemeClr val="tx1"/>
              </a:solidFill>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857256"/>
          </a:xfrm>
        </p:spPr>
        <p:txBody>
          <a:bodyPr>
            <a:normAutofit fontScale="90000"/>
          </a:bodyPr>
          <a:lstStyle/>
          <a:p>
            <a:r>
              <a:rPr lang="en-GB" sz="3600" b="1" dirty="0" smtClean="0">
                <a:solidFill>
                  <a:srgbClr val="0000CC"/>
                </a:solidFill>
              </a:rPr>
              <a:t>Dual Carriage </a:t>
            </a:r>
            <a:r>
              <a:rPr lang="en-GB" sz="3200" b="1" dirty="0" smtClean="0">
                <a:solidFill>
                  <a:srgbClr val="0000CC"/>
                </a:solidFill>
              </a:rPr>
              <a:t>with</a:t>
            </a:r>
            <a:r>
              <a:rPr lang="en-GB" sz="3200" b="1" dirty="0" smtClean="0">
                <a:solidFill>
                  <a:srgbClr val="FF0000"/>
                </a:solidFill>
              </a:rPr>
              <a:t> a Junction Box</a:t>
            </a:r>
            <a:r>
              <a:rPr lang="en-GB" b="1" dirty="0" smtClean="0">
                <a:solidFill>
                  <a:srgbClr val="0000CC"/>
                </a:solidFill>
              </a:rPr>
              <a:t> </a:t>
            </a:r>
            <a:r>
              <a:rPr lang="en-GB" sz="3600" b="1" dirty="0" smtClean="0">
                <a:solidFill>
                  <a:srgbClr val="0000CC"/>
                </a:solidFill>
              </a:rPr>
              <a:t/>
            </a:r>
            <a:br>
              <a:rPr lang="en-GB" sz="3600" b="1" dirty="0" smtClean="0">
                <a:solidFill>
                  <a:srgbClr val="0000CC"/>
                </a:solidFill>
              </a:rPr>
            </a:br>
            <a:r>
              <a:rPr lang="en-GB" sz="2000" b="1" dirty="0" smtClean="0">
                <a:solidFill>
                  <a:srgbClr val="0000CC"/>
                </a:solidFill>
              </a:rPr>
              <a:t>Central Reservation NOT CLEAR</a:t>
            </a:r>
            <a:endParaRPr lang="en-GB" sz="3600" dirty="0"/>
          </a:p>
        </p:txBody>
      </p:sp>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23</a:t>
            </a:fld>
            <a:endParaRPr lang="en-GB"/>
          </a:p>
        </p:txBody>
      </p:sp>
      <p:pic>
        <p:nvPicPr>
          <p:cNvPr id="6" name="Content Placeholder 5" descr="C:\Users\Admin\Desktop\New Picture (2).png"/>
          <p:cNvPicPr>
            <a:picLocks noGrp="1" noChangeAspect="1" noChangeArrowheads="1"/>
          </p:cNvPicPr>
          <p:nvPr>
            <p:ph idx="1"/>
          </p:nvPr>
        </p:nvPicPr>
        <p:blipFill>
          <a:blip r:embed="rId2"/>
          <a:srcRect r="1588"/>
          <a:stretch>
            <a:fillRect/>
          </a:stretch>
        </p:blipFill>
        <p:spPr bwMode="auto">
          <a:xfrm>
            <a:off x="1000100" y="1000108"/>
            <a:ext cx="7072362" cy="4525963"/>
          </a:xfrm>
          <a:prstGeom prst="rect">
            <a:avLst/>
          </a:prstGeom>
          <a:noFill/>
        </p:spPr>
      </p:pic>
      <p:cxnSp>
        <p:nvCxnSpPr>
          <p:cNvPr id="9" name="Straight Arrow Connector 8"/>
          <p:cNvCxnSpPr/>
          <p:nvPr/>
        </p:nvCxnSpPr>
        <p:spPr>
          <a:xfrm flipV="1">
            <a:off x="1000100" y="4572008"/>
            <a:ext cx="1071570" cy="64294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0034" y="5500702"/>
            <a:ext cx="8072494" cy="646331"/>
          </a:xfrm>
          <a:prstGeom prst="rect">
            <a:avLst/>
          </a:prstGeom>
          <a:noFill/>
        </p:spPr>
        <p:txBody>
          <a:bodyPr wrap="square" rtlCol="0">
            <a:spAutoFit/>
          </a:bodyPr>
          <a:lstStyle/>
          <a:p>
            <a:r>
              <a:rPr lang="en-GB" b="1" dirty="0" smtClean="0"/>
              <a:t> </a:t>
            </a:r>
            <a:r>
              <a:rPr lang="en-GB" dirty="0" smtClean="0"/>
              <a:t>You </a:t>
            </a:r>
            <a:r>
              <a:rPr lang="en-GB" b="1" dirty="0" smtClean="0">
                <a:solidFill>
                  <a:srgbClr val="FF0000"/>
                </a:solidFill>
              </a:rPr>
              <a:t>MUST NOT</a:t>
            </a:r>
            <a:r>
              <a:rPr lang="en-GB" dirty="0" smtClean="0"/>
              <a:t> enter the Junction Box unless your exit road or lane is clear!</a:t>
            </a:r>
          </a:p>
          <a:p>
            <a:pPr algn="ctr"/>
            <a:r>
              <a:rPr lang="en-GB" dirty="0" smtClean="0"/>
              <a:t>To allow smooth flow of traffic</a:t>
            </a:r>
            <a:endParaRPr lang="en-GB" dirty="0"/>
          </a:p>
        </p:txBody>
      </p:sp>
      <p:pic>
        <p:nvPicPr>
          <p:cNvPr id="13" name="Picture 12" descr="E:\Road Safety Motor Vehicles - Motorcycles Signs\plain_blue_depressed_tick.gif"/>
          <p:cNvPicPr/>
          <p:nvPr/>
        </p:nvPicPr>
        <p:blipFill>
          <a:blip r:embed="rId3"/>
          <a:srcRect l="12097" t="11538" r="15322"/>
          <a:stretch>
            <a:fillRect/>
          </a:stretch>
        </p:blipFill>
        <p:spPr bwMode="auto">
          <a:xfrm>
            <a:off x="285720" y="4714884"/>
            <a:ext cx="714380" cy="833439"/>
          </a:xfrm>
          <a:prstGeom prst="rect">
            <a:avLst/>
          </a:prstGeom>
          <a:noFill/>
          <a:ln w="9525">
            <a:noFill/>
            <a:miter lim="800000"/>
            <a:headEnd/>
            <a:tailEnd/>
          </a:ln>
        </p:spPr>
      </p:pic>
      <p:cxnSp>
        <p:nvCxnSpPr>
          <p:cNvPr id="12" name="Straight Arrow Connector 11"/>
          <p:cNvCxnSpPr/>
          <p:nvPr/>
        </p:nvCxnSpPr>
        <p:spPr>
          <a:xfrm rot="10800000">
            <a:off x="1571604" y="3000372"/>
            <a:ext cx="4071966" cy="2500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Footer Placeholder 3"/>
          <p:cNvSpPr>
            <a:spLocks noGrp="1"/>
          </p:cNvSpPr>
          <p:nvPr>
            <p:ph type="ftr" sz="quarter" idx="11"/>
          </p:nvPr>
        </p:nvSpPr>
        <p:spPr>
          <a:xfrm>
            <a:off x="1357290" y="6286520"/>
            <a:ext cx="5857916" cy="365125"/>
          </a:xfrm>
        </p:spPr>
        <p:txBody>
          <a:bodyPr/>
          <a:lstStyle/>
          <a:p>
            <a:pPr>
              <a:defRPr/>
            </a:pPr>
            <a:r>
              <a:rPr lang="en-GB" i="1" dirty="0">
                <a:solidFill>
                  <a:schemeClr val="tx1"/>
                </a:solidFill>
                <a:latin typeface="Elephant" pitchFamily="18" charset="0"/>
              </a:rPr>
              <a:t>Solution to </a:t>
            </a:r>
            <a:r>
              <a:rPr lang="en-GB" i="1" dirty="0" smtClean="0">
                <a:solidFill>
                  <a:schemeClr val="tx1"/>
                </a:solidFill>
                <a:latin typeface="Elephant" pitchFamily="18" charset="0"/>
              </a:rPr>
              <a:t>Competitive Driving and traffic </a:t>
            </a:r>
            <a:r>
              <a:rPr lang="en-GB" i="1" dirty="0">
                <a:solidFill>
                  <a:schemeClr val="tx1"/>
                </a:solidFill>
                <a:latin typeface="Elephant" pitchFamily="18" charset="0"/>
              </a:rPr>
              <a:t>congestion </a:t>
            </a:r>
            <a:r>
              <a:rPr lang="en-GB" i="1" dirty="0" smtClean="0">
                <a:solidFill>
                  <a:schemeClr val="tx1"/>
                </a:solidFill>
                <a:latin typeface="Elephant" pitchFamily="18" charset="0"/>
              </a:rPr>
              <a:t>at  </a:t>
            </a:r>
            <a:r>
              <a:rPr lang="en-GB" i="1" dirty="0">
                <a:solidFill>
                  <a:schemeClr val="tx1"/>
                </a:solidFill>
                <a:latin typeface="Elephant" pitchFamily="18" charset="0"/>
              </a:rPr>
              <a:t>road-junctions </a:t>
            </a:r>
            <a:endParaRPr lang="en-GB" i="1" dirty="0">
              <a:solidFill>
                <a:schemeClr val="tx1"/>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54626"/>
          </a:xfrm>
        </p:spPr>
        <p:txBody>
          <a:bodyPr>
            <a:normAutofit/>
          </a:bodyPr>
          <a:lstStyle/>
          <a:p>
            <a:r>
              <a:rPr lang="en-GB" sz="6600" b="1" dirty="0" smtClean="0">
                <a:ln w="10541" cmpd="sng">
                  <a:solidFill>
                    <a:srgbClr val="7D7D7D">
                      <a:tint val="100000"/>
                      <a:shade val="100000"/>
                      <a:satMod val="110000"/>
                    </a:srgbClr>
                  </a:solidFill>
                  <a:prstDash val="solid"/>
                </a:ln>
                <a:solidFill>
                  <a:srgbClr val="0000CC"/>
                </a:solidFill>
                <a:effectLst>
                  <a:outerShdw blurRad="38100" dist="38100" dir="2700000" algn="tl">
                    <a:srgbClr val="000000">
                      <a:alpha val="43137"/>
                    </a:srgbClr>
                  </a:outerShdw>
                </a:effectLst>
                <a:latin typeface="Elephant" pitchFamily="18" charset="0"/>
              </a:rPr>
              <a:t>JUNCTION BOX </a:t>
            </a:r>
            <a:r>
              <a:rPr lang="en-GB" b="1" dirty="0" smtClean="0">
                <a:ln w="10541" cmpd="sng">
                  <a:solidFill>
                    <a:srgbClr val="7D7D7D">
                      <a:tint val="100000"/>
                      <a:shade val="100000"/>
                      <a:satMod val="110000"/>
                    </a:srgbClr>
                  </a:solidFill>
                  <a:prstDash val="solid"/>
                </a:ln>
                <a:solidFill>
                  <a:srgbClr val="0000CC"/>
                </a:solidFill>
                <a:effectLst>
                  <a:outerShdw blurRad="38100" dist="38100" dir="2700000" algn="tl">
                    <a:srgbClr val="000000">
                      <a:alpha val="43137"/>
                    </a:srgbClr>
                  </a:outerShdw>
                </a:effectLst>
                <a:latin typeface="Elephant" pitchFamily="18" charset="0"/>
              </a:rPr>
              <a:t/>
            </a:r>
            <a:br>
              <a:rPr lang="en-GB" b="1" dirty="0" smtClean="0">
                <a:ln w="10541" cmpd="sng">
                  <a:solidFill>
                    <a:srgbClr val="7D7D7D">
                      <a:tint val="100000"/>
                      <a:shade val="100000"/>
                      <a:satMod val="110000"/>
                    </a:srgbClr>
                  </a:solidFill>
                  <a:prstDash val="solid"/>
                </a:ln>
                <a:solidFill>
                  <a:srgbClr val="0000CC"/>
                </a:solidFill>
                <a:effectLst>
                  <a:outerShdw blurRad="38100" dist="38100" dir="2700000" algn="tl">
                    <a:srgbClr val="000000">
                      <a:alpha val="43137"/>
                    </a:srgbClr>
                  </a:outerShdw>
                </a:effectLst>
                <a:latin typeface="Elephant" pitchFamily="18" charset="0"/>
              </a:rPr>
            </a:br>
            <a:r>
              <a:rPr lang="en-GB" b="1" dirty="0" smtClean="0">
                <a:ln w="10541" cmpd="sng">
                  <a:solidFill>
                    <a:srgbClr val="7D7D7D">
                      <a:tint val="100000"/>
                      <a:shade val="100000"/>
                      <a:satMod val="110000"/>
                    </a:srgbClr>
                  </a:solidFill>
                  <a:prstDash val="solid"/>
                </a:ln>
                <a:solidFill>
                  <a:srgbClr val="0000CC"/>
                </a:solidFill>
                <a:effectLst>
                  <a:outerShdw blurRad="38100" dist="38100" dir="2700000" algn="tl">
                    <a:srgbClr val="000000">
                      <a:alpha val="43137"/>
                    </a:srgbClr>
                  </a:outerShdw>
                </a:effectLst>
                <a:latin typeface="Elephant" pitchFamily="18" charset="0"/>
              </a:rPr>
              <a:t>AT</a:t>
            </a:r>
            <a:br>
              <a:rPr lang="en-GB" b="1" dirty="0" smtClean="0">
                <a:ln w="10541" cmpd="sng">
                  <a:solidFill>
                    <a:srgbClr val="7D7D7D">
                      <a:tint val="100000"/>
                      <a:shade val="100000"/>
                      <a:satMod val="110000"/>
                    </a:srgbClr>
                  </a:solidFill>
                  <a:prstDash val="solid"/>
                </a:ln>
                <a:solidFill>
                  <a:srgbClr val="0000CC"/>
                </a:solidFill>
                <a:effectLst>
                  <a:outerShdw blurRad="38100" dist="38100" dir="2700000" algn="tl">
                    <a:srgbClr val="000000">
                      <a:alpha val="43137"/>
                    </a:srgbClr>
                  </a:outerShdw>
                </a:effectLst>
                <a:latin typeface="Elephant" pitchFamily="18" charset="0"/>
              </a:rPr>
            </a:br>
            <a:r>
              <a:rPr lang="en-GB" b="1" dirty="0" smtClean="0">
                <a:ln w="10541" cmpd="sng">
                  <a:solidFill>
                    <a:srgbClr val="7D7D7D">
                      <a:tint val="100000"/>
                      <a:shade val="100000"/>
                      <a:satMod val="110000"/>
                    </a:srgbClr>
                  </a:solidFill>
                  <a:prstDash val="solid"/>
                </a:ln>
                <a:solidFill>
                  <a:srgbClr val="0000CC"/>
                </a:solidFill>
                <a:effectLst>
                  <a:outerShdw blurRad="38100" dist="38100" dir="2700000" algn="tl">
                    <a:srgbClr val="000000">
                      <a:alpha val="43137"/>
                    </a:srgbClr>
                  </a:outerShdw>
                </a:effectLst>
                <a:latin typeface="Elephant" pitchFamily="18" charset="0"/>
              </a:rPr>
              <a:t>SIDE-ROADS</a:t>
            </a:r>
            <a:endParaRPr lang="en-GB" dirty="0"/>
          </a:p>
        </p:txBody>
      </p:sp>
      <p:sp>
        <p:nvSpPr>
          <p:cNvPr id="4" name="Slide Number Placeholder 3"/>
          <p:cNvSpPr>
            <a:spLocks noGrp="1"/>
          </p:cNvSpPr>
          <p:nvPr>
            <p:ph type="sldNum" sz="quarter" idx="12"/>
          </p:nvPr>
        </p:nvSpPr>
        <p:spPr/>
        <p:txBody>
          <a:bodyPr/>
          <a:lstStyle/>
          <a:p>
            <a:pPr>
              <a:defRPr/>
            </a:pPr>
            <a:fld id="{3AC2D234-784B-4266-A212-15CE38B185D6}" type="slidenum">
              <a:rPr lang="en-GB" smtClean="0"/>
              <a:pPr>
                <a:defRPr/>
              </a:pPr>
              <a:t>24</a:t>
            </a:fld>
            <a:endParaRPr lang="en-GB"/>
          </a:p>
        </p:txBody>
      </p:sp>
      <p:sp>
        <p:nvSpPr>
          <p:cNvPr id="6" name="TextBox 5"/>
          <p:cNvSpPr txBox="1"/>
          <p:nvPr/>
        </p:nvSpPr>
        <p:spPr>
          <a:xfrm>
            <a:off x="571472" y="4714884"/>
            <a:ext cx="8001056" cy="523220"/>
          </a:xfrm>
          <a:prstGeom prst="rect">
            <a:avLst/>
          </a:prstGeom>
          <a:noFill/>
        </p:spPr>
        <p:txBody>
          <a:bodyPr wrap="square" rtlCol="0">
            <a:spAutoFit/>
          </a:bodyPr>
          <a:lstStyle/>
          <a:p>
            <a:pPr algn="ctr"/>
            <a:r>
              <a:rPr lang="en-GB" sz="2800" i="1" dirty="0" smtClean="0">
                <a:latin typeface="Elephant" pitchFamily="18" charset="0"/>
              </a:rPr>
              <a:t>A minor road branching off a main road</a:t>
            </a:r>
            <a:endParaRPr lang="en-GB" sz="2800" i="1" dirty="0">
              <a:latin typeface="Elephant" pitchFamily="18" charset="0"/>
            </a:endParaRPr>
          </a:p>
        </p:txBody>
      </p:sp>
      <p:sp>
        <p:nvSpPr>
          <p:cNvPr id="7" name="Footer Placeholder 3"/>
          <p:cNvSpPr>
            <a:spLocks noGrp="1"/>
          </p:cNvSpPr>
          <p:nvPr>
            <p:ph type="ftr" sz="quarter" idx="11"/>
          </p:nvPr>
        </p:nvSpPr>
        <p:spPr>
          <a:xfrm>
            <a:off x="1357290" y="6286520"/>
            <a:ext cx="5857916" cy="365125"/>
          </a:xfrm>
        </p:spPr>
        <p:txBody>
          <a:bodyPr/>
          <a:lstStyle/>
          <a:p>
            <a:pPr>
              <a:defRPr/>
            </a:pPr>
            <a:r>
              <a:rPr lang="en-GB" i="1" dirty="0">
                <a:solidFill>
                  <a:schemeClr val="tx1"/>
                </a:solidFill>
                <a:latin typeface="Elephant" pitchFamily="18" charset="0"/>
              </a:rPr>
              <a:t>Solution to </a:t>
            </a:r>
            <a:r>
              <a:rPr lang="en-GB" i="1" dirty="0" smtClean="0">
                <a:solidFill>
                  <a:schemeClr val="tx1"/>
                </a:solidFill>
                <a:latin typeface="Elephant" pitchFamily="18" charset="0"/>
              </a:rPr>
              <a:t>Competitive Driving and traffic </a:t>
            </a:r>
            <a:r>
              <a:rPr lang="en-GB" i="1" dirty="0">
                <a:solidFill>
                  <a:schemeClr val="tx1"/>
                </a:solidFill>
                <a:latin typeface="Elephant" pitchFamily="18" charset="0"/>
              </a:rPr>
              <a:t>congestion </a:t>
            </a:r>
            <a:r>
              <a:rPr lang="en-GB" i="1" dirty="0" smtClean="0">
                <a:solidFill>
                  <a:schemeClr val="tx1"/>
                </a:solidFill>
                <a:latin typeface="Elephant" pitchFamily="18" charset="0"/>
              </a:rPr>
              <a:t>at  </a:t>
            </a:r>
            <a:r>
              <a:rPr lang="en-GB" i="1" dirty="0">
                <a:solidFill>
                  <a:schemeClr val="tx1"/>
                </a:solidFill>
                <a:latin typeface="Elephant" pitchFamily="18" charset="0"/>
              </a:rPr>
              <a:t>road-junctions </a:t>
            </a:r>
            <a:endParaRPr lang="en-GB" i="1" dirty="0">
              <a:solidFill>
                <a:schemeClr val="tx1"/>
              </a:solidFill>
            </a:endParaRPr>
          </a:p>
        </p:txBody>
      </p:sp>
    </p:spTree>
  </p:cSld>
  <p:clrMapOvr>
    <a:masterClrMapping/>
  </p:clrMapOvr>
  <p:transition>
    <p:cover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GB" b="1" dirty="0" smtClean="0">
                <a:solidFill>
                  <a:srgbClr val="0000CC"/>
                </a:solidFill>
                <a:effectLst>
                  <a:outerShdw blurRad="38100" dist="38100" dir="2700000" algn="tl">
                    <a:srgbClr val="000000">
                      <a:alpha val="43137"/>
                    </a:srgbClr>
                  </a:outerShdw>
                </a:effectLst>
              </a:rPr>
              <a:t>Sideroad with a </a:t>
            </a:r>
            <a:r>
              <a:rPr lang="en-GB" dirty="0" smtClean="0">
                <a:solidFill>
                  <a:srgbClr val="FF0000"/>
                </a:solidFill>
                <a:effectLst>
                  <a:outerShdw blurRad="38100" dist="38100" dir="2700000" algn="tl">
                    <a:srgbClr val="000000">
                      <a:alpha val="43137"/>
                    </a:srgbClr>
                  </a:outerShdw>
                </a:effectLst>
              </a:rPr>
              <a:t>Junction Box</a:t>
            </a:r>
            <a:endParaRPr lang="en-GB"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25</a:t>
            </a:fld>
            <a:endParaRPr lang="en-GB"/>
          </a:p>
        </p:txBody>
      </p:sp>
      <p:pic>
        <p:nvPicPr>
          <p:cNvPr id="6" name="Content Placeholder 5" descr="C:\Users\Admin\Pictures\New Picture.bmp"/>
          <p:cNvPicPr>
            <a:picLocks noGrp="1"/>
          </p:cNvPicPr>
          <p:nvPr>
            <p:ph idx="1"/>
          </p:nvPr>
        </p:nvPicPr>
        <p:blipFill>
          <a:blip r:embed="rId2"/>
          <a:srcRect/>
          <a:stretch>
            <a:fillRect/>
          </a:stretch>
        </p:blipFill>
        <p:spPr bwMode="auto">
          <a:xfrm>
            <a:off x="1000100" y="857232"/>
            <a:ext cx="6929486" cy="4000528"/>
          </a:xfrm>
          <a:prstGeom prst="rect">
            <a:avLst/>
          </a:prstGeom>
          <a:noFill/>
          <a:ln w="9525">
            <a:noFill/>
            <a:miter lim="800000"/>
            <a:headEnd/>
            <a:tailEnd/>
          </a:ln>
        </p:spPr>
      </p:pic>
      <p:sp>
        <p:nvSpPr>
          <p:cNvPr id="7" name="TextBox 6"/>
          <p:cNvSpPr txBox="1"/>
          <p:nvPr/>
        </p:nvSpPr>
        <p:spPr>
          <a:xfrm>
            <a:off x="285720" y="5000636"/>
            <a:ext cx="8643998" cy="1138773"/>
          </a:xfrm>
          <a:prstGeom prst="rect">
            <a:avLst/>
          </a:prstGeom>
          <a:noFill/>
          <a:ln>
            <a:solidFill>
              <a:srgbClr val="00B050"/>
            </a:solidFill>
          </a:ln>
        </p:spPr>
        <p:txBody>
          <a:bodyPr wrap="square" rtlCol="0">
            <a:spAutoFit/>
          </a:bodyPr>
          <a:lstStyle/>
          <a:p>
            <a:pPr algn="ctr"/>
            <a:r>
              <a:rPr lang="en-GB" dirty="0" smtClean="0"/>
              <a:t>This driver could </a:t>
            </a:r>
            <a:r>
              <a:rPr lang="en-GB" b="1" dirty="0" smtClean="0">
                <a:solidFill>
                  <a:srgbClr val="FF0000"/>
                </a:solidFill>
                <a:effectLst>
                  <a:outerShdw blurRad="38100" dist="38100" dir="2700000" algn="tl">
                    <a:srgbClr val="000000">
                      <a:alpha val="43137"/>
                    </a:srgbClr>
                  </a:outerShdw>
                </a:effectLst>
              </a:rPr>
              <a:t>NOT</a:t>
            </a:r>
            <a:r>
              <a:rPr lang="en-GB" dirty="0" smtClean="0">
                <a:effectLst>
                  <a:outerShdw blurRad="38100" dist="38100" dir="2700000" algn="tl">
                    <a:srgbClr val="000000">
                      <a:alpha val="43137"/>
                    </a:srgbClr>
                  </a:outerShdw>
                </a:effectLst>
              </a:rPr>
              <a:t> </a:t>
            </a:r>
            <a:r>
              <a:rPr lang="en-GB" dirty="0" smtClean="0"/>
              <a:t>enter the Junction Box because his exit is </a:t>
            </a:r>
            <a:r>
              <a:rPr lang="en-GB" b="1" dirty="0" smtClean="0">
                <a:solidFill>
                  <a:srgbClr val="FF0000"/>
                </a:solidFill>
                <a:effectLst>
                  <a:outerShdw blurRad="38100" dist="38100" dir="2700000" algn="tl">
                    <a:srgbClr val="000000">
                      <a:alpha val="43137"/>
                    </a:srgbClr>
                  </a:outerShdw>
                </a:effectLst>
              </a:rPr>
              <a:t>NOT</a:t>
            </a:r>
            <a:r>
              <a:rPr lang="en-GB" dirty="0" smtClean="0"/>
              <a:t> clear. This allows traffic flow to the side-road to proceed and the traffic moving straight ahead.</a:t>
            </a:r>
          </a:p>
          <a:p>
            <a:pPr algn="ctr"/>
            <a:endParaRPr lang="en-GB" dirty="0" smtClean="0"/>
          </a:p>
          <a:p>
            <a:pPr algn="ctr"/>
            <a:r>
              <a:rPr lang="en-GB" sz="1400" b="1" dirty="0" smtClean="0"/>
              <a:t>YOU </a:t>
            </a:r>
            <a:r>
              <a:rPr lang="en-GB" sz="1400" b="1" dirty="0" smtClean="0">
                <a:solidFill>
                  <a:srgbClr val="FF0000"/>
                </a:solidFill>
                <a:effectLst>
                  <a:outerShdw blurRad="38100" dist="38100" dir="2700000" algn="tl">
                    <a:srgbClr val="000000">
                      <a:alpha val="43137"/>
                    </a:srgbClr>
                  </a:outerShdw>
                </a:effectLst>
              </a:rPr>
              <a:t>MUST NOT </a:t>
            </a:r>
            <a:r>
              <a:rPr lang="en-GB" sz="1400" b="1" dirty="0" smtClean="0"/>
              <a:t>ENTER THE JUNCTION BOX UNLESS YOUR EXIT ROAD OR LANE IS CLEAR</a:t>
            </a:r>
            <a:endParaRPr lang="en-GB" b="1" dirty="0" smtClean="0"/>
          </a:p>
        </p:txBody>
      </p:sp>
      <p:cxnSp>
        <p:nvCxnSpPr>
          <p:cNvPr id="9" name="Straight Arrow Connector 8"/>
          <p:cNvCxnSpPr/>
          <p:nvPr/>
        </p:nvCxnSpPr>
        <p:spPr>
          <a:xfrm flipV="1">
            <a:off x="642910" y="4286256"/>
            <a:ext cx="714380" cy="50006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E:\Road Safety Motor Vehicles - Motorcycles Signs\plain_blue_depressed_tick.gif"/>
          <p:cNvPicPr/>
          <p:nvPr/>
        </p:nvPicPr>
        <p:blipFill>
          <a:blip r:embed="rId3"/>
          <a:srcRect l="12097" t="11538" r="15322"/>
          <a:stretch>
            <a:fillRect/>
          </a:stretch>
        </p:blipFill>
        <p:spPr bwMode="auto">
          <a:xfrm>
            <a:off x="357158" y="4071942"/>
            <a:ext cx="714380" cy="833439"/>
          </a:xfrm>
          <a:prstGeom prst="rect">
            <a:avLst/>
          </a:prstGeom>
          <a:noFill/>
          <a:ln w="9525">
            <a:noFill/>
            <a:miter lim="800000"/>
            <a:headEnd/>
            <a:tailEnd/>
          </a:ln>
        </p:spPr>
      </p:pic>
      <p:cxnSp>
        <p:nvCxnSpPr>
          <p:cNvPr id="11" name="Straight Arrow Connector 10"/>
          <p:cNvCxnSpPr/>
          <p:nvPr/>
        </p:nvCxnSpPr>
        <p:spPr>
          <a:xfrm rot="10800000">
            <a:off x="1643042" y="1571612"/>
            <a:ext cx="1285884" cy="8572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Footer Placeholder 3"/>
          <p:cNvSpPr>
            <a:spLocks noGrp="1"/>
          </p:cNvSpPr>
          <p:nvPr>
            <p:ph type="ftr" sz="quarter" idx="11"/>
          </p:nvPr>
        </p:nvSpPr>
        <p:spPr>
          <a:xfrm>
            <a:off x="1357290" y="6286520"/>
            <a:ext cx="5857916" cy="365125"/>
          </a:xfrm>
        </p:spPr>
        <p:txBody>
          <a:bodyPr/>
          <a:lstStyle/>
          <a:p>
            <a:pPr>
              <a:defRPr/>
            </a:pPr>
            <a:r>
              <a:rPr lang="en-GB" i="1" dirty="0">
                <a:solidFill>
                  <a:schemeClr val="tx1"/>
                </a:solidFill>
                <a:latin typeface="Elephant" pitchFamily="18" charset="0"/>
              </a:rPr>
              <a:t>Solution to </a:t>
            </a:r>
            <a:r>
              <a:rPr lang="en-GB" i="1" dirty="0" smtClean="0">
                <a:solidFill>
                  <a:schemeClr val="tx1"/>
                </a:solidFill>
                <a:latin typeface="Elephant" pitchFamily="18" charset="0"/>
              </a:rPr>
              <a:t>Competitive Driving and traffic </a:t>
            </a:r>
            <a:r>
              <a:rPr lang="en-GB" i="1" dirty="0">
                <a:solidFill>
                  <a:schemeClr val="tx1"/>
                </a:solidFill>
                <a:latin typeface="Elephant" pitchFamily="18" charset="0"/>
              </a:rPr>
              <a:t>congestion </a:t>
            </a:r>
            <a:r>
              <a:rPr lang="en-GB" i="1" dirty="0" smtClean="0">
                <a:solidFill>
                  <a:schemeClr val="tx1"/>
                </a:solidFill>
                <a:latin typeface="Elephant" pitchFamily="18" charset="0"/>
              </a:rPr>
              <a:t>at  </a:t>
            </a:r>
            <a:r>
              <a:rPr lang="en-GB" i="1" dirty="0">
                <a:solidFill>
                  <a:schemeClr val="tx1"/>
                </a:solidFill>
                <a:latin typeface="Elephant" pitchFamily="18" charset="0"/>
              </a:rPr>
              <a:t>road-junctions </a:t>
            </a:r>
            <a:endParaRPr lang="en-GB" i="1" dirty="0">
              <a:solidFill>
                <a:schemeClr val="tx1"/>
              </a:solidFill>
            </a:endParaRPr>
          </a:p>
        </p:txBody>
      </p:sp>
      <p:cxnSp>
        <p:nvCxnSpPr>
          <p:cNvPr id="13" name="Straight Arrow Connector 12"/>
          <p:cNvCxnSpPr/>
          <p:nvPr/>
        </p:nvCxnSpPr>
        <p:spPr>
          <a:xfrm rot="10800000" flipV="1">
            <a:off x="3929058" y="2285992"/>
            <a:ext cx="3929090" cy="25003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mph" presetSubtype="0" fill="hold" nodeType="clickEffect">
                                  <p:stCondLst>
                                    <p:cond delay="0"/>
                                  </p:stCondLst>
                                  <p:childTnLst>
                                    <p:animClr clrSpc="hsl" dir="cw">
                                      <p:cBhvr override="childStyle">
                                        <p:cTn id="27" dur="500" fill="hold"/>
                                        <p:tgtEl>
                                          <p:spTgt spid="11"/>
                                        </p:tgtEl>
                                        <p:attrNameLst>
                                          <p:attrName>style.color</p:attrName>
                                        </p:attrNameLst>
                                      </p:cBhvr>
                                      <p:by>
                                        <p:hsl h="10842353" s="0" l="0"/>
                                      </p:by>
                                    </p:animClr>
                                    <p:animClr clrSpc="hsl" dir="cw">
                                      <p:cBhvr>
                                        <p:cTn id="28" dur="500" fill="hold"/>
                                        <p:tgtEl>
                                          <p:spTgt spid="11"/>
                                        </p:tgtEl>
                                        <p:attrNameLst>
                                          <p:attrName>fillcolor</p:attrName>
                                        </p:attrNameLst>
                                      </p:cBhvr>
                                      <p:by>
                                        <p:hsl h="10842353" s="0" l="0"/>
                                      </p:by>
                                    </p:animClr>
                                    <p:animClr clrSpc="hsl" dir="cw">
                                      <p:cBhvr>
                                        <p:cTn id="29" dur="500" fill="hold"/>
                                        <p:tgtEl>
                                          <p:spTgt spid="11"/>
                                        </p:tgtEl>
                                        <p:attrNameLst>
                                          <p:attrName>stroke.color</p:attrName>
                                        </p:attrNameLst>
                                      </p:cBhvr>
                                      <p:by>
                                        <p:hsl h="10842353" s="0" l="0"/>
                                      </p:by>
                                    </p:animClr>
                                    <p:set>
                                      <p:cBhvr>
                                        <p:cTn id="30" dur="500" fill="hold"/>
                                        <p:tgtEl>
                                          <p:spTgt spid="11"/>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3" presetClass="emph" presetSubtype="0" fill="hold" nodeType="clickEffect">
                                  <p:stCondLst>
                                    <p:cond delay="0"/>
                                  </p:stCondLst>
                                  <p:childTnLst>
                                    <p:animClr clrSpc="hsl" dir="cw">
                                      <p:cBhvr override="childStyle">
                                        <p:cTn id="34" dur="500" fill="hold"/>
                                        <p:tgtEl>
                                          <p:spTgt spid="13"/>
                                        </p:tgtEl>
                                        <p:attrNameLst>
                                          <p:attrName>style.color</p:attrName>
                                        </p:attrNameLst>
                                      </p:cBhvr>
                                      <p:by>
                                        <p:hsl h="10842353" s="0" l="0"/>
                                      </p:by>
                                    </p:animClr>
                                    <p:animClr clrSpc="hsl" dir="cw">
                                      <p:cBhvr>
                                        <p:cTn id="35" dur="500" fill="hold"/>
                                        <p:tgtEl>
                                          <p:spTgt spid="13"/>
                                        </p:tgtEl>
                                        <p:attrNameLst>
                                          <p:attrName>fillcolor</p:attrName>
                                        </p:attrNameLst>
                                      </p:cBhvr>
                                      <p:by>
                                        <p:hsl h="10842353" s="0" l="0"/>
                                      </p:by>
                                    </p:animClr>
                                    <p:animClr clrSpc="hsl" dir="cw">
                                      <p:cBhvr>
                                        <p:cTn id="36" dur="500" fill="hold"/>
                                        <p:tgtEl>
                                          <p:spTgt spid="13"/>
                                        </p:tgtEl>
                                        <p:attrNameLst>
                                          <p:attrName>stroke.color</p:attrName>
                                        </p:attrNameLst>
                                      </p:cBhvr>
                                      <p:by>
                                        <p:hsl h="10842353" s="0" l="0"/>
                                      </p:by>
                                    </p:animClr>
                                    <p:set>
                                      <p:cBhvr>
                                        <p:cTn id="37"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28604"/>
            <a:ext cx="7858180" cy="3143272"/>
          </a:xfrm>
        </p:spPr>
        <p:txBody>
          <a:bodyPr>
            <a:normAutofit fontScale="90000"/>
          </a:bodyPr>
          <a:lstStyle/>
          <a:p>
            <a:r>
              <a:rPr lang="en-GB" sz="9800" b="1" dirty="0" smtClean="0">
                <a:solidFill>
                  <a:srgbClr val="0000CC"/>
                </a:solidFill>
                <a:effectLst>
                  <a:outerShdw blurRad="38100" dist="38100" dir="2700000" algn="tl">
                    <a:srgbClr val="000000">
                      <a:alpha val="43137"/>
                    </a:srgbClr>
                  </a:outerShdw>
                </a:effectLst>
                <a:latin typeface="Elephant" pitchFamily="18" charset="0"/>
                <a:cs typeface="Arial" charset="0"/>
              </a:rPr>
              <a:t>Junction-box</a:t>
            </a:r>
            <a:r>
              <a:rPr lang="en-GB" sz="8000" b="1" i="1" dirty="0" smtClean="0">
                <a:solidFill>
                  <a:srgbClr val="0000CC"/>
                </a:solidFill>
                <a:effectLst>
                  <a:outerShdw blurRad="38100" dist="38100" dir="2700000" algn="tl">
                    <a:srgbClr val="000000">
                      <a:alpha val="43137"/>
                    </a:srgbClr>
                  </a:outerShdw>
                </a:effectLst>
                <a:latin typeface="Arial" charset="0"/>
                <a:cs typeface="Arial" charset="0"/>
              </a:rPr>
              <a:t> </a:t>
            </a:r>
            <a:br>
              <a:rPr lang="en-GB" sz="8000" b="1" i="1" dirty="0" smtClean="0">
                <a:solidFill>
                  <a:srgbClr val="0000CC"/>
                </a:solidFill>
                <a:effectLst>
                  <a:outerShdw blurRad="38100" dist="38100" dir="2700000" algn="tl">
                    <a:srgbClr val="000000">
                      <a:alpha val="43137"/>
                    </a:srgbClr>
                  </a:outerShdw>
                </a:effectLst>
                <a:latin typeface="Arial" charset="0"/>
                <a:cs typeface="Arial" charset="0"/>
              </a:rPr>
            </a:br>
            <a:r>
              <a:rPr lang="en-GB" b="1" dirty="0" smtClean="0">
                <a:solidFill>
                  <a:srgbClr val="0000CC"/>
                </a:solidFill>
                <a:effectLst>
                  <a:outerShdw blurRad="38100" dist="38100" dir="2700000" algn="tl">
                    <a:srgbClr val="000000">
                      <a:alpha val="43137"/>
                    </a:srgbClr>
                  </a:outerShdw>
                </a:effectLst>
                <a:latin typeface="Elephant" pitchFamily="18" charset="0"/>
              </a:rPr>
              <a:t>at Large  </a:t>
            </a:r>
            <a:r>
              <a:rPr lang="en-GB" sz="6000" b="1" dirty="0" smtClean="0">
                <a:solidFill>
                  <a:srgbClr val="0000CC"/>
                </a:solidFill>
                <a:effectLst>
                  <a:outerShdw blurRad="38100" dist="38100" dir="2700000" algn="tl">
                    <a:srgbClr val="000000">
                      <a:alpha val="43137"/>
                    </a:srgbClr>
                  </a:outerShdw>
                </a:effectLst>
                <a:latin typeface="Elephant" pitchFamily="18" charset="0"/>
              </a:rPr>
              <a:t/>
            </a:r>
            <a:br>
              <a:rPr lang="en-GB" sz="6000" b="1" dirty="0" smtClean="0">
                <a:solidFill>
                  <a:srgbClr val="0000CC"/>
                </a:solidFill>
                <a:effectLst>
                  <a:outerShdw blurRad="38100" dist="38100" dir="2700000" algn="tl">
                    <a:srgbClr val="000000">
                      <a:alpha val="43137"/>
                    </a:srgbClr>
                  </a:outerShdw>
                </a:effectLst>
                <a:latin typeface="Elephant" pitchFamily="18" charset="0"/>
              </a:rPr>
            </a:br>
            <a:r>
              <a:rPr lang="en-GB" sz="6000" b="1" dirty="0" smtClean="0">
                <a:solidFill>
                  <a:srgbClr val="0000CC"/>
                </a:solidFill>
                <a:effectLst>
                  <a:outerShdw blurRad="38100" dist="38100" dir="2700000" algn="tl">
                    <a:srgbClr val="000000">
                      <a:alpha val="43137"/>
                    </a:srgbClr>
                  </a:outerShdw>
                </a:effectLst>
                <a:latin typeface="Elephant" pitchFamily="18" charset="0"/>
              </a:rPr>
              <a:t>Roundabouts</a:t>
            </a:r>
            <a:endParaRPr lang="en-GB" dirty="0"/>
          </a:p>
        </p:txBody>
      </p:sp>
      <p:sp>
        <p:nvSpPr>
          <p:cNvPr id="4" name="Slide Number Placeholder 3"/>
          <p:cNvSpPr>
            <a:spLocks noGrp="1"/>
          </p:cNvSpPr>
          <p:nvPr>
            <p:ph type="sldNum" sz="quarter" idx="12"/>
          </p:nvPr>
        </p:nvSpPr>
        <p:spPr/>
        <p:txBody>
          <a:bodyPr/>
          <a:lstStyle/>
          <a:p>
            <a:pPr>
              <a:defRPr/>
            </a:pPr>
            <a:fld id="{3AC2D234-784B-4266-A212-15CE38B185D6}" type="slidenum">
              <a:rPr lang="en-GB" smtClean="0"/>
              <a:pPr>
                <a:defRPr/>
              </a:pPr>
              <a:t>26</a:t>
            </a:fld>
            <a:endParaRPr lang="en-GB" dirty="0"/>
          </a:p>
        </p:txBody>
      </p:sp>
      <p:sp>
        <p:nvSpPr>
          <p:cNvPr id="5" name="Content Placeholder 2"/>
          <p:cNvSpPr txBox="1">
            <a:spLocks/>
          </p:cNvSpPr>
          <p:nvPr/>
        </p:nvSpPr>
        <p:spPr>
          <a:xfrm>
            <a:off x="214282" y="3786190"/>
            <a:ext cx="8643998" cy="2000264"/>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1" i="0" u="none" strike="noStrike" kern="1200" cap="none" spc="0" normalizeH="0" baseline="0" noProof="0" dirty="0" smtClean="0">
              <a:ln>
                <a:noFill/>
              </a:ln>
              <a:solidFill>
                <a:schemeClr val="tx1"/>
              </a:solidFill>
              <a:effectLst/>
              <a:uLnTx/>
              <a:uFillTx/>
              <a:latin typeface="+mn-lt"/>
              <a:ea typeface="Calibri"/>
              <a:cs typeface="Times New Roman"/>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0"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mn-ea"/>
                <a:cs typeface="+mn-cs"/>
              </a:rPr>
              <a:t>Rule of the roundabout:</a:t>
            </a:r>
            <a:endParaRPr kumimoji="0" lang="en-GB" sz="3600" b="1" i="0" u="none" strike="noStrike" kern="1200" cap="none" spc="0" normalizeH="0" baseline="0" noProof="0" dirty="0" smtClean="0">
              <a:ln>
                <a:noFill/>
              </a:ln>
              <a:solidFill>
                <a:schemeClr val="tx1"/>
              </a:solidFill>
              <a:effectLst/>
              <a:uLnTx/>
              <a:uFillTx/>
              <a:latin typeface="+mn-lt"/>
              <a:ea typeface="Calibri"/>
              <a:cs typeface="Times New Roman"/>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i="0" u="none" strike="noStrike" kern="1200" cap="none" spc="0" normalizeH="0" baseline="0" noProof="0" dirty="0" smtClean="0">
                <a:ln>
                  <a:noFill/>
                </a:ln>
                <a:solidFill>
                  <a:schemeClr val="tx1"/>
                </a:solidFill>
                <a:effectLst/>
                <a:uLnTx/>
                <a:uFillTx/>
                <a:latin typeface="+mn-lt"/>
                <a:ea typeface="Calibri"/>
                <a:cs typeface="Times New Roman"/>
              </a:rPr>
              <a:t>Follow the correct lane at roundabouts and; give way to traffic coming from your right.</a:t>
            </a:r>
            <a:r>
              <a:rPr kumimoji="0" lang="en-GB" sz="2400" i="0" u="none" strike="noStrike" kern="1200" cap="none" spc="0" normalizeH="0" noProof="0" dirty="0" smtClean="0">
                <a:ln>
                  <a:noFill/>
                </a:ln>
                <a:solidFill>
                  <a:schemeClr val="tx1"/>
                </a:solidFill>
                <a:effectLst/>
                <a:uLnTx/>
                <a:uFillTx/>
                <a:latin typeface="+mn-lt"/>
                <a:ea typeface="Calibri"/>
                <a:cs typeface="Times New Roman"/>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2400" b="1" baseline="0" dirty="0" smtClean="0">
              <a:latin typeface="+mn-lt"/>
              <a:ea typeface="Calibri"/>
              <a:cs typeface="Times New Roman"/>
            </a:endParaRPr>
          </a:p>
          <a:p>
            <a:pPr marL="342900" lvl="0" indent="-342900" fontAlgn="auto">
              <a:spcBef>
                <a:spcPct val="20000"/>
              </a:spcBef>
              <a:spcAft>
                <a:spcPts val="0"/>
              </a:spcAft>
              <a:defRPr/>
            </a:pPr>
            <a:r>
              <a:rPr kumimoji="0" lang="en-GB" sz="2800" b="1" i="0" u="sng" strike="noStrike" kern="1200" cap="none" spc="0" normalizeH="0" baseline="0" noProof="0" dirty="0" smtClean="0">
                <a:ln>
                  <a:noFill/>
                </a:ln>
                <a:solidFill>
                  <a:srgbClr val="FF0000"/>
                </a:solidFill>
                <a:effectLst/>
                <a:uLnTx/>
                <a:uFillTx/>
                <a:latin typeface="+mn-lt"/>
                <a:ea typeface="Calibri"/>
                <a:cs typeface="Times New Roman"/>
              </a:rPr>
              <a:t>REMEMBER:</a:t>
            </a:r>
            <a:r>
              <a:rPr kumimoji="0" lang="en-GB" sz="2800" b="1" i="0" u="none" strike="noStrike" kern="1200" cap="none" spc="0" normalizeH="0" baseline="0" noProof="0" dirty="0" smtClean="0">
                <a:ln>
                  <a:noFill/>
                </a:ln>
                <a:solidFill>
                  <a:srgbClr val="FF0000"/>
                </a:solidFill>
                <a:effectLst/>
                <a:uLnTx/>
                <a:uFillTx/>
                <a:latin typeface="+mn-lt"/>
                <a:ea typeface="Calibri"/>
                <a:cs typeface="Times New Roman"/>
              </a:rPr>
              <a:t> </a:t>
            </a:r>
            <a:r>
              <a:rPr kumimoji="0" lang="en-GB" sz="2800" i="0" u="none" strike="noStrike" kern="1200" cap="none" spc="0" normalizeH="0" baseline="0" noProof="0" dirty="0" smtClean="0">
                <a:ln>
                  <a:noFill/>
                </a:ln>
                <a:effectLst/>
                <a:uLnTx/>
                <a:uFillTx/>
                <a:latin typeface="+mn-lt"/>
                <a:ea typeface="Calibri"/>
                <a:cs typeface="Times New Roman"/>
              </a:rPr>
              <a:t>Long vehicles need more space to </a:t>
            </a:r>
            <a:r>
              <a:rPr lang="en-GB" sz="2800" dirty="0" smtClean="0">
                <a:latin typeface="+mn-lt"/>
                <a:ea typeface="Calibri"/>
                <a:cs typeface="Times New Roman"/>
              </a:rPr>
              <a:t>manoeuvre.</a:t>
            </a:r>
            <a:endParaRPr kumimoji="0" lang="en-GB" sz="3200" i="0" u="none" strike="noStrike" kern="1200" cap="none" spc="0" normalizeH="0" baseline="0" noProof="0" dirty="0">
              <a:ln>
                <a:noFill/>
              </a:ln>
              <a:effectLst/>
              <a:uLnTx/>
              <a:uFillTx/>
              <a:latin typeface="+mn-lt"/>
              <a:ea typeface="+mn-ea"/>
              <a:cs typeface="+mn-cs"/>
            </a:endParaRPr>
          </a:p>
        </p:txBody>
      </p:sp>
      <p:sp>
        <p:nvSpPr>
          <p:cNvPr id="6" name="Footer Placeholder 3"/>
          <p:cNvSpPr>
            <a:spLocks noGrp="1"/>
          </p:cNvSpPr>
          <p:nvPr>
            <p:ph type="ftr" sz="quarter" idx="11"/>
          </p:nvPr>
        </p:nvSpPr>
        <p:spPr>
          <a:xfrm>
            <a:off x="1357290" y="6286520"/>
            <a:ext cx="5857916" cy="365125"/>
          </a:xfrm>
        </p:spPr>
        <p:txBody>
          <a:bodyPr/>
          <a:lstStyle/>
          <a:p>
            <a:pPr>
              <a:defRPr/>
            </a:pPr>
            <a:r>
              <a:rPr lang="en-GB" i="1" dirty="0">
                <a:solidFill>
                  <a:schemeClr val="tx1"/>
                </a:solidFill>
                <a:latin typeface="Elephant" pitchFamily="18" charset="0"/>
              </a:rPr>
              <a:t>Solution to </a:t>
            </a:r>
            <a:r>
              <a:rPr lang="en-GB" i="1" dirty="0" smtClean="0">
                <a:solidFill>
                  <a:schemeClr val="tx1"/>
                </a:solidFill>
                <a:latin typeface="Elephant" pitchFamily="18" charset="0"/>
              </a:rPr>
              <a:t>Competitive Driving and traffic </a:t>
            </a:r>
            <a:r>
              <a:rPr lang="en-GB" i="1" dirty="0">
                <a:solidFill>
                  <a:schemeClr val="tx1"/>
                </a:solidFill>
                <a:latin typeface="Elephant" pitchFamily="18" charset="0"/>
              </a:rPr>
              <a:t>congestion </a:t>
            </a:r>
            <a:r>
              <a:rPr lang="en-GB" i="1" dirty="0" smtClean="0">
                <a:solidFill>
                  <a:schemeClr val="tx1"/>
                </a:solidFill>
                <a:latin typeface="Elephant" pitchFamily="18" charset="0"/>
              </a:rPr>
              <a:t>at  </a:t>
            </a:r>
            <a:r>
              <a:rPr lang="en-GB" i="1" dirty="0">
                <a:solidFill>
                  <a:schemeClr val="tx1"/>
                </a:solidFill>
                <a:latin typeface="Elephant" pitchFamily="18" charset="0"/>
              </a:rPr>
              <a:t>road-junctions </a:t>
            </a:r>
            <a:endParaRPr lang="en-GB" i="1" dirty="0">
              <a:solidFill>
                <a:schemeClr val="tx1"/>
              </a:solidFill>
            </a:endParaRPr>
          </a:p>
        </p:txBody>
      </p:sp>
    </p:spTree>
  </p:cSld>
  <p:clrMapOvr>
    <a:masterClrMapping/>
  </p:clrMapOvr>
  <p:transition>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27</a:t>
            </a:fld>
            <a:endParaRPr lang="en-GB"/>
          </a:p>
        </p:txBody>
      </p:sp>
      <p:pic>
        <p:nvPicPr>
          <p:cNvPr id="6" name="Content Placeholder 6"/>
          <p:cNvPicPr>
            <a:picLocks noGrp="1"/>
          </p:cNvPicPr>
          <p:nvPr>
            <p:ph idx="1"/>
          </p:nvPr>
        </p:nvPicPr>
        <p:blipFill>
          <a:blip r:embed="rId2"/>
          <a:srcRect/>
          <a:stretch>
            <a:fillRect/>
          </a:stretch>
        </p:blipFill>
        <p:spPr bwMode="auto">
          <a:xfrm>
            <a:off x="1142976" y="857232"/>
            <a:ext cx="6715171" cy="4929222"/>
          </a:xfrm>
          <a:prstGeom prst="rect">
            <a:avLst/>
          </a:prstGeom>
          <a:noFill/>
          <a:ln w="9525">
            <a:noFill/>
            <a:miter lim="800000"/>
            <a:headEnd/>
            <a:tailEnd/>
          </a:ln>
        </p:spPr>
      </p:pic>
      <p:sp>
        <p:nvSpPr>
          <p:cNvPr id="7" name="TextBox 6"/>
          <p:cNvSpPr txBox="1"/>
          <p:nvPr/>
        </p:nvSpPr>
        <p:spPr>
          <a:xfrm>
            <a:off x="571472" y="5786454"/>
            <a:ext cx="7929618" cy="523220"/>
          </a:xfrm>
          <a:prstGeom prst="rect">
            <a:avLst/>
          </a:prstGeom>
          <a:noFill/>
        </p:spPr>
        <p:txBody>
          <a:bodyPr wrap="square" rtlCol="0">
            <a:spAutoFit/>
          </a:bodyPr>
          <a:lstStyle/>
          <a:p>
            <a:pPr algn="ctr"/>
            <a:r>
              <a:rPr lang="en-GB" sz="1400" dirty="0" smtClean="0"/>
              <a:t>Follow the </a:t>
            </a:r>
            <a:r>
              <a:rPr lang="en-GB" sz="1400" u="sng" dirty="0" smtClean="0"/>
              <a:t>correct lane</a:t>
            </a:r>
            <a:r>
              <a:rPr lang="en-GB" sz="1400" dirty="0" smtClean="0"/>
              <a:t> at roundabouts and  give way to traffic coming from your </a:t>
            </a:r>
            <a:r>
              <a:rPr lang="en-GB" sz="1400" u="sng" dirty="0" smtClean="0"/>
              <a:t>right</a:t>
            </a:r>
            <a:r>
              <a:rPr lang="en-GB" sz="1400" dirty="0" smtClean="0"/>
              <a:t>.</a:t>
            </a:r>
            <a:br>
              <a:rPr lang="en-GB" sz="1400" dirty="0" smtClean="0"/>
            </a:br>
            <a:r>
              <a:rPr lang="en-GB" sz="1400" b="1" dirty="0" smtClean="0">
                <a:solidFill>
                  <a:srgbClr val="FF0000"/>
                </a:solidFill>
                <a:ea typeface="Calibri"/>
                <a:cs typeface="Times New Roman"/>
              </a:rPr>
              <a:t> </a:t>
            </a:r>
            <a:r>
              <a:rPr lang="en-GB" sz="1200" b="1" dirty="0" smtClean="0">
                <a:solidFill>
                  <a:srgbClr val="FF0000"/>
                </a:solidFill>
                <a:ea typeface="Calibri"/>
                <a:cs typeface="Times New Roman"/>
              </a:rPr>
              <a:t>REMEMBER: LONG VEHICLES NEED MORE SPACE TO MANUVOUR</a:t>
            </a:r>
            <a:endParaRPr lang="en-GB" sz="1400" b="1" dirty="0" smtClean="0">
              <a:ea typeface="Calibri"/>
              <a:cs typeface="Times New Roman"/>
            </a:endParaRPr>
          </a:p>
        </p:txBody>
      </p:sp>
      <p:sp>
        <p:nvSpPr>
          <p:cNvPr id="8" name="TextBox 7"/>
          <p:cNvSpPr txBox="1"/>
          <p:nvPr/>
        </p:nvSpPr>
        <p:spPr>
          <a:xfrm>
            <a:off x="964381" y="357166"/>
            <a:ext cx="7215238" cy="400110"/>
          </a:xfrm>
          <a:prstGeom prst="rect">
            <a:avLst/>
          </a:prstGeom>
          <a:noFill/>
        </p:spPr>
        <p:txBody>
          <a:bodyPr wrap="square" rtlCol="0">
            <a:spAutoFit/>
          </a:bodyPr>
          <a:lstStyle/>
          <a:p>
            <a:pPr algn="ctr"/>
            <a:r>
              <a:rPr lang="en-GB" sz="2000" b="1" dirty="0" smtClean="0">
                <a:solidFill>
                  <a:srgbClr val="0000CC"/>
                </a:solidFill>
              </a:rPr>
              <a:t>Example Northern Bypass – Kalerwe – roundabout </a:t>
            </a:r>
            <a:r>
              <a:rPr lang="en-GB" sz="2000" b="1" dirty="0" err="1" smtClean="0">
                <a:solidFill>
                  <a:srgbClr val="0000CC"/>
                </a:solidFill>
              </a:rPr>
              <a:t>Kla</a:t>
            </a:r>
            <a:r>
              <a:rPr lang="en-GB" sz="2000" b="1" dirty="0" smtClean="0">
                <a:solidFill>
                  <a:srgbClr val="0000CC"/>
                </a:solidFill>
              </a:rPr>
              <a:t>.</a:t>
            </a:r>
            <a:endParaRPr lang="en-GB" sz="2000" b="1" dirty="0">
              <a:solidFill>
                <a:srgbClr val="0000CC"/>
              </a:solidFill>
            </a:endParaRPr>
          </a:p>
        </p:txBody>
      </p:sp>
      <p:sp>
        <p:nvSpPr>
          <p:cNvPr id="9" name="Footer Placeholder 3"/>
          <p:cNvSpPr>
            <a:spLocks noGrp="1"/>
          </p:cNvSpPr>
          <p:nvPr>
            <p:ph type="ftr" sz="quarter" idx="11"/>
          </p:nvPr>
        </p:nvSpPr>
        <p:spPr>
          <a:xfrm>
            <a:off x="1357290" y="6286520"/>
            <a:ext cx="5857916" cy="365125"/>
          </a:xfrm>
        </p:spPr>
        <p:txBody>
          <a:bodyPr/>
          <a:lstStyle/>
          <a:p>
            <a:pPr>
              <a:defRPr/>
            </a:pPr>
            <a:r>
              <a:rPr lang="en-GB" i="1" dirty="0">
                <a:solidFill>
                  <a:schemeClr val="tx1"/>
                </a:solidFill>
                <a:latin typeface="Elephant" pitchFamily="18" charset="0"/>
              </a:rPr>
              <a:t>Solution to </a:t>
            </a:r>
            <a:r>
              <a:rPr lang="en-GB" i="1" dirty="0" smtClean="0">
                <a:solidFill>
                  <a:schemeClr val="tx1"/>
                </a:solidFill>
                <a:latin typeface="Elephant" pitchFamily="18" charset="0"/>
              </a:rPr>
              <a:t>Competitive Driving and traffic </a:t>
            </a:r>
            <a:r>
              <a:rPr lang="en-GB" i="1" dirty="0">
                <a:solidFill>
                  <a:schemeClr val="tx1"/>
                </a:solidFill>
                <a:latin typeface="Elephant" pitchFamily="18" charset="0"/>
              </a:rPr>
              <a:t>congestion </a:t>
            </a:r>
            <a:r>
              <a:rPr lang="en-GB" i="1" dirty="0" smtClean="0">
                <a:solidFill>
                  <a:schemeClr val="tx1"/>
                </a:solidFill>
                <a:latin typeface="Elephant" pitchFamily="18" charset="0"/>
              </a:rPr>
              <a:t>at  </a:t>
            </a:r>
            <a:r>
              <a:rPr lang="en-GB" i="1" dirty="0">
                <a:solidFill>
                  <a:schemeClr val="tx1"/>
                </a:solidFill>
                <a:latin typeface="Elephant" pitchFamily="18" charset="0"/>
              </a:rPr>
              <a:t>road-junctions </a:t>
            </a:r>
            <a:endParaRPr lang="en-GB" i="1" dirty="0">
              <a:solidFill>
                <a:schemeClr val="tx1"/>
              </a:solidFill>
            </a:endParaRPr>
          </a:p>
        </p:txBody>
      </p:sp>
    </p:spTree>
  </p:cSld>
  <p:clrMapOvr>
    <a:masterClrMapping/>
  </p:clrMapOvr>
  <p:transition>
    <p:spli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28</a:t>
            </a:fld>
            <a:endParaRPr lang="en-GB"/>
          </a:p>
        </p:txBody>
      </p:sp>
      <p:pic>
        <p:nvPicPr>
          <p:cNvPr id="4" name="Content Placeholder 5" descr="C:\Users\Admin\Desktop\New folder\RoundaboutUK.jpg"/>
          <p:cNvPicPr>
            <a:picLocks/>
          </p:cNvPicPr>
          <p:nvPr/>
        </p:nvPicPr>
        <p:blipFill>
          <a:blip r:embed="rId2"/>
          <a:srcRect/>
          <a:stretch>
            <a:fillRect/>
          </a:stretch>
        </p:blipFill>
        <p:spPr bwMode="auto">
          <a:xfrm>
            <a:off x="1500166" y="1214422"/>
            <a:ext cx="5911406" cy="4270613"/>
          </a:xfrm>
          <a:prstGeom prst="rect">
            <a:avLst/>
          </a:prstGeom>
          <a:noFill/>
          <a:ln w="9525">
            <a:noFill/>
            <a:miter lim="800000"/>
            <a:headEnd/>
            <a:tailEnd/>
          </a:ln>
        </p:spPr>
      </p:pic>
      <p:sp>
        <p:nvSpPr>
          <p:cNvPr id="6" name="Title 1"/>
          <p:cNvSpPr txBox="1">
            <a:spLocks/>
          </p:cNvSpPr>
          <p:nvPr/>
        </p:nvSpPr>
        <p:spPr>
          <a:xfrm>
            <a:off x="428596" y="5500702"/>
            <a:ext cx="8229600" cy="72464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smtClean="0">
                <a:ln>
                  <a:noFill/>
                </a:ln>
                <a:solidFill>
                  <a:schemeClr val="tx1"/>
                </a:solidFill>
                <a:effectLst/>
                <a:uLnTx/>
                <a:uFillTx/>
                <a:latin typeface="+mj-lt"/>
                <a:ea typeface="+mj-ea"/>
                <a:cs typeface="+mj-cs"/>
              </a:rPr>
              <a:t>Follow the </a:t>
            </a:r>
            <a:r>
              <a:rPr kumimoji="0" lang="en-GB" sz="1800" b="0" i="0" u="sng" strike="noStrike" kern="1200" cap="none" spc="0" normalizeH="0" baseline="0" noProof="0" smtClean="0">
                <a:ln>
                  <a:noFill/>
                </a:ln>
                <a:solidFill>
                  <a:schemeClr val="tx1"/>
                </a:solidFill>
                <a:effectLst/>
                <a:uLnTx/>
                <a:uFillTx/>
                <a:latin typeface="+mj-lt"/>
                <a:ea typeface="+mj-ea"/>
                <a:cs typeface="+mj-cs"/>
              </a:rPr>
              <a:t>correct lane</a:t>
            </a:r>
            <a:r>
              <a:rPr kumimoji="0" lang="en-GB" sz="1800" b="0" i="0" u="none" strike="noStrike" kern="1200" cap="none" spc="0" normalizeH="0" baseline="0" noProof="0" smtClean="0">
                <a:ln>
                  <a:noFill/>
                </a:ln>
                <a:solidFill>
                  <a:schemeClr val="tx1"/>
                </a:solidFill>
                <a:effectLst/>
                <a:uLnTx/>
                <a:uFillTx/>
                <a:latin typeface="+mj-lt"/>
                <a:ea typeface="+mj-ea"/>
                <a:cs typeface="+mj-cs"/>
              </a:rPr>
              <a:t> at roundabouts and  give way to traffic coming from your </a:t>
            </a:r>
            <a:r>
              <a:rPr kumimoji="0" lang="en-GB" sz="1800" b="0" i="0" u="sng" strike="noStrike" kern="1200" cap="none" spc="0" normalizeH="0" baseline="0" noProof="0" smtClean="0">
                <a:ln>
                  <a:noFill/>
                </a:ln>
                <a:solidFill>
                  <a:schemeClr val="tx1"/>
                </a:solidFill>
                <a:effectLst/>
                <a:uLnTx/>
                <a:uFillTx/>
                <a:latin typeface="+mj-lt"/>
                <a:ea typeface="+mj-ea"/>
                <a:cs typeface="+mj-cs"/>
              </a:rPr>
              <a:t>right</a:t>
            </a:r>
            <a:r>
              <a:rPr kumimoji="0" lang="en-GB" sz="1800" b="0" i="0" u="none" strike="noStrike" kern="1200" cap="none" spc="0" normalizeH="0" baseline="0" noProof="0" smtClean="0">
                <a:ln>
                  <a:noFill/>
                </a:ln>
                <a:solidFill>
                  <a:schemeClr val="tx1"/>
                </a:solidFill>
                <a:effectLst/>
                <a:uLnTx/>
                <a:uFillTx/>
                <a:latin typeface="+mj-lt"/>
                <a:ea typeface="+mj-ea"/>
                <a:cs typeface="+mj-cs"/>
              </a:rPr>
              <a:t>. </a:t>
            </a:r>
            <a:br>
              <a:rPr kumimoji="0" lang="en-GB" sz="1800" b="0" i="0" u="none" strike="noStrike" kern="1200" cap="none" spc="0" normalizeH="0" baseline="0" noProof="0" smtClean="0">
                <a:ln>
                  <a:noFill/>
                </a:ln>
                <a:solidFill>
                  <a:schemeClr val="tx1"/>
                </a:solidFill>
                <a:effectLst/>
                <a:uLnTx/>
                <a:uFillTx/>
                <a:latin typeface="+mj-lt"/>
                <a:ea typeface="+mj-ea"/>
                <a:cs typeface="+mj-cs"/>
              </a:rPr>
            </a:br>
            <a:r>
              <a:rPr kumimoji="0" lang="en-GB" sz="1600" b="1" i="0" u="none" strike="noStrike" kern="1200" cap="none" spc="0" normalizeH="0" baseline="0" noProof="0" smtClean="0">
                <a:ln>
                  <a:noFill/>
                </a:ln>
                <a:solidFill>
                  <a:srgbClr val="FF0000"/>
                </a:solidFill>
                <a:effectLst/>
                <a:uLnTx/>
                <a:uFillTx/>
                <a:latin typeface="+mj-lt"/>
                <a:ea typeface="Calibri"/>
                <a:cs typeface="Times New Roman"/>
              </a:rPr>
              <a:t>REMEMBER: LONG VEHICLES NEED MORE SPACE TO MANUVOUR</a:t>
            </a:r>
            <a:endParaRPr kumimoji="0" lang="en-GB"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785786" y="714356"/>
            <a:ext cx="7500990" cy="400110"/>
          </a:xfrm>
          <a:prstGeom prst="rect">
            <a:avLst/>
          </a:prstGeom>
          <a:noFill/>
        </p:spPr>
        <p:txBody>
          <a:bodyPr wrap="square" rtlCol="0">
            <a:spAutoFit/>
          </a:bodyPr>
          <a:lstStyle/>
          <a:p>
            <a:pPr algn="ctr"/>
            <a:r>
              <a:rPr lang="en-GB" sz="2000" b="1" dirty="0" smtClean="0">
                <a:solidFill>
                  <a:srgbClr val="0000CC"/>
                </a:solidFill>
              </a:rPr>
              <a:t>Example 6</a:t>
            </a:r>
            <a:r>
              <a:rPr lang="en-GB" sz="2000" b="1" baseline="30000" dirty="0" smtClean="0">
                <a:solidFill>
                  <a:srgbClr val="0000CC"/>
                </a:solidFill>
              </a:rPr>
              <a:t>th</a:t>
            </a:r>
            <a:r>
              <a:rPr lang="en-GB" sz="2000" b="1" dirty="0" smtClean="0">
                <a:solidFill>
                  <a:srgbClr val="0000CC"/>
                </a:solidFill>
              </a:rPr>
              <a:t>. Street Industrial Area Kampala roundabout</a:t>
            </a:r>
            <a:endParaRPr lang="en-GB" sz="2000" b="1" dirty="0">
              <a:solidFill>
                <a:srgbClr val="0000CC"/>
              </a:solidFill>
            </a:endParaRPr>
          </a:p>
        </p:txBody>
      </p:sp>
      <p:sp>
        <p:nvSpPr>
          <p:cNvPr id="8" name="Footer Placeholder 3"/>
          <p:cNvSpPr>
            <a:spLocks noGrp="1"/>
          </p:cNvSpPr>
          <p:nvPr>
            <p:ph type="ftr" sz="quarter" idx="11"/>
          </p:nvPr>
        </p:nvSpPr>
        <p:spPr>
          <a:xfrm>
            <a:off x="1357290" y="6286520"/>
            <a:ext cx="5857916" cy="365125"/>
          </a:xfrm>
        </p:spPr>
        <p:txBody>
          <a:bodyPr/>
          <a:lstStyle/>
          <a:p>
            <a:pPr>
              <a:defRPr/>
            </a:pPr>
            <a:r>
              <a:rPr lang="en-GB" i="1" dirty="0">
                <a:solidFill>
                  <a:schemeClr val="tx1"/>
                </a:solidFill>
                <a:latin typeface="Elephant" pitchFamily="18" charset="0"/>
              </a:rPr>
              <a:t>Solution to </a:t>
            </a:r>
            <a:r>
              <a:rPr lang="en-GB" i="1" dirty="0" smtClean="0">
                <a:solidFill>
                  <a:schemeClr val="tx1"/>
                </a:solidFill>
                <a:latin typeface="Elephant" pitchFamily="18" charset="0"/>
              </a:rPr>
              <a:t>Competitive Driving and traffic </a:t>
            </a:r>
            <a:r>
              <a:rPr lang="en-GB" i="1" dirty="0">
                <a:solidFill>
                  <a:schemeClr val="tx1"/>
                </a:solidFill>
                <a:latin typeface="Elephant" pitchFamily="18" charset="0"/>
              </a:rPr>
              <a:t>congestion </a:t>
            </a:r>
            <a:r>
              <a:rPr lang="en-GB" i="1" dirty="0" smtClean="0">
                <a:solidFill>
                  <a:schemeClr val="tx1"/>
                </a:solidFill>
                <a:latin typeface="Elephant" pitchFamily="18" charset="0"/>
              </a:rPr>
              <a:t>at  </a:t>
            </a:r>
            <a:r>
              <a:rPr lang="en-GB" i="1" dirty="0">
                <a:solidFill>
                  <a:schemeClr val="tx1"/>
                </a:solidFill>
                <a:latin typeface="Elephant" pitchFamily="18" charset="0"/>
              </a:rPr>
              <a:t>road-junctions </a:t>
            </a:r>
            <a:endParaRPr lang="en-GB" i="1" dirty="0">
              <a:solidFill>
                <a:schemeClr val="tx1"/>
              </a:solidFill>
            </a:endParaRP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797040"/>
          </a:xfrm>
        </p:spPr>
        <p:txBody>
          <a:bodyPr>
            <a:normAutofit fontScale="90000"/>
          </a:bodyPr>
          <a:lstStyle/>
          <a:p>
            <a:pPr marL="457200" lvl="0" indent="-274320" fontAlgn="auto">
              <a:lnSpc>
                <a:spcPct val="115000"/>
              </a:lnSpc>
              <a:spcBef>
                <a:spcPct val="20000"/>
              </a:spcBef>
              <a:spcAft>
                <a:spcPts val="0"/>
              </a:spcAft>
            </a:pPr>
            <a:r>
              <a:rPr lang="en-GB" sz="3600" b="1" dirty="0" smtClean="0">
                <a:solidFill>
                  <a:srgbClr val="0000CC"/>
                </a:solidFill>
                <a:effectLst>
                  <a:outerShdw blurRad="38100" dist="38100" dir="2700000" algn="tl">
                    <a:srgbClr val="000000">
                      <a:alpha val="43137"/>
                    </a:srgbClr>
                  </a:outerShdw>
                </a:effectLst>
                <a:latin typeface="Elephant" pitchFamily="18" charset="0"/>
                <a:ea typeface="Calibri"/>
                <a:cs typeface="Times New Roman"/>
              </a:rPr>
              <a:t>MARKING THE JUNCTION BOX </a:t>
            </a:r>
            <a:br>
              <a:rPr lang="en-GB" sz="3600" b="1" dirty="0" smtClean="0">
                <a:solidFill>
                  <a:srgbClr val="0000CC"/>
                </a:solidFill>
                <a:effectLst>
                  <a:outerShdw blurRad="38100" dist="38100" dir="2700000" algn="tl">
                    <a:srgbClr val="000000">
                      <a:alpha val="43137"/>
                    </a:srgbClr>
                  </a:outerShdw>
                </a:effectLst>
                <a:latin typeface="Elephant" pitchFamily="18" charset="0"/>
                <a:ea typeface="Calibri"/>
                <a:cs typeface="Times New Roman"/>
              </a:rPr>
            </a:br>
            <a:r>
              <a:rPr lang="en-GB" sz="2200" b="1" dirty="0" smtClean="0">
                <a:solidFill>
                  <a:srgbClr val="0000CC"/>
                </a:solidFill>
                <a:effectLst>
                  <a:outerShdw blurRad="38100" dist="38100" dir="2700000" algn="tl">
                    <a:srgbClr val="000000">
                      <a:alpha val="43137"/>
                    </a:srgbClr>
                  </a:outerShdw>
                </a:effectLst>
                <a:latin typeface="Elephant" pitchFamily="18" charset="0"/>
                <a:ea typeface="Calibri"/>
                <a:cs typeface="Times New Roman"/>
              </a:rPr>
              <a:t>AT </a:t>
            </a:r>
            <a:br>
              <a:rPr lang="en-GB" sz="2200" b="1" dirty="0" smtClean="0">
                <a:solidFill>
                  <a:srgbClr val="0000CC"/>
                </a:solidFill>
                <a:effectLst>
                  <a:outerShdw blurRad="38100" dist="38100" dir="2700000" algn="tl">
                    <a:srgbClr val="000000">
                      <a:alpha val="43137"/>
                    </a:srgbClr>
                  </a:outerShdw>
                </a:effectLst>
                <a:latin typeface="Elephant" pitchFamily="18" charset="0"/>
                <a:ea typeface="Calibri"/>
                <a:cs typeface="Times New Roman"/>
              </a:rPr>
            </a:br>
            <a:r>
              <a:rPr lang="en-GB" sz="2200" b="1" dirty="0" smtClean="0">
                <a:solidFill>
                  <a:srgbClr val="0000CC"/>
                </a:solidFill>
                <a:effectLst>
                  <a:outerShdw blurRad="38100" dist="38100" dir="2700000" algn="tl">
                    <a:srgbClr val="000000">
                      <a:alpha val="43137"/>
                    </a:srgbClr>
                  </a:outerShdw>
                </a:effectLst>
                <a:latin typeface="Elephant" pitchFamily="18" charset="0"/>
                <a:ea typeface="Calibri"/>
                <a:cs typeface="Times New Roman"/>
              </a:rPr>
              <a:t>LARGE ROUNDABOUTS</a:t>
            </a:r>
            <a:endParaRPr lang="en-GB" dirty="0"/>
          </a:p>
        </p:txBody>
      </p:sp>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29</a:t>
            </a:fld>
            <a:endParaRPr lang="en-GB"/>
          </a:p>
        </p:txBody>
      </p:sp>
      <p:sp>
        <p:nvSpPr>
          <p:cNvPr id="6" name="Content Placeholder 2"/>
          <p:cNvSpPr>
            <a:spLocks noGrp="1"/>
          </p:cNvSpPr>
          <p:nvPr>
            <p:ph idx="1"/>
          </p:nvPr>
        </p:nvSpPr>
        <p:spPr>
          <a:xfrm>
            <a:off x="500034" y="2928934"/>
            <a:ext cx="8229600" cy="2143140"/>
          </a:xfrm>
        </p:spPr>
        <p:txBody>
          <a:bodyPr>
            <a:normAutofit lnSpcReduction="10000"/>
          </a:bodyPr>
          <a:lstStyle/>
          <a:p>
            <a:pPr marL="457200">
              <a:lnSpc>
                <a:spcPct val="115000"/>
              </a:lnSpc>
              <a:buNone/>
            </a:pPr>
            <a:r>
              <a:rPr lang="en-GB" sz="2000" dirty="0" smtClean="0">
                <a:latin typeface="Constantia" pitchFamily="18" charset="0"/>
              </a:rPr>
              <a:t>Bearing in mind that a </a:t>
            </a:r>
            <a:r>
              <a:rPr lang="en-GB" sz="2000" u="sng" dirty="0" smtClean="0">
                <a:latin typeface="Constantia" pitchFamily="18" charset="0"/>
              </a:rPr>
              <a:t>road-junction</a:t>
            </a:r>
            <a:r>
              <a:rPr lang="en-GB" sz="2000" dirty="0" smtClean="0">
                <a:latin typeface="Constantia" pitchFamily="18" charset="0"/>
              </a:rPr>
              <a:t> is the intersection </a:t>
            </a:r>
            <a:r>
              <a:rPr lang="en-GB" sz="2000" u="sng" dirty="0" smtClean="0">
                <a:latin typeface="Constantia" pitchFamily="18" charset="0"/>
              </a:rPr>
              <a:t>area</a:t>
            </a:r>
            <a:r>
              <a:rPr lang="en-GB" sz="2000" dirty="0" smtClean="0">
                <a:latin typeface="Constantia" pitchFamily="18" charset="0"/>
              </a:rPr>
              <a:t> where a road or lane joins with another road, lane, roundabout or railway crossing:</a:t>
            </a:r>
          </a:p>
          <a:p>
            <a:pPr marL="457200">
              <a:lnSpc>
                <a:spcPct val="115000"/>
              </a:lnSpc>
              <a:buNone/>
            </a:pPr>
            <a:endParaRPr lang="en-GB" sz="2000" dirty="0" smtClean="0">
              <a:latin typeface="Constantia" pitchFamily="18" charset="0"/>
            </a:endParaRPr>
          </a:p>
          <a:p>
            <a:pPr marL="457200">
              <a:lnSpc>
                <a:spcPct val="115000"/>
              </a:lnSpc>
              <a:buNone/>
            </a:pPr>
            <a:r>
              <a:rPr lang="en-GB" sz="2000" dirty="0" smtClean="0">
                <a:latin typeface="Constantia" pitchFamily="18" charset="0"/>
                <a:ea typeface="Calibri"/>
                <a:cs typeface="Times New Roman"/>
              </a:rPr>
              <a:t>    Every lane or road joining a roundabout is treated as a separate junction.   </a:t>
            </a:r>
          </a:p>
        </p:txBody>
      </p:sp>
      <p:sp>
        <p:nvSpPr>
          <p:cNvPr id="8" name="Footer Placeholder 3"/>
          <p:cNvSpPr>
            <a:spLocks noGrp="1"/>
          </p:cNvSpPr>
          <p:nvPr>
            <p:ph type="ftr" sz="quarter" idx="11"/>
          </p:nvPr>
        </p:nvSpPr>
        <p:spPr>
          <a:xfrm>
            <a:off x="1357290" y="6286520"/>
            <a:ext cx="5857916" cy="365125"/>
          </a:xfrm>
        </p:spPr>
        <p:txBody>
          <a:bodyPr/>
          <a:lstStyle/>
          <a:p>
            <a:pPr>
              <a:defRPr/>
            </a:pPr>
            <a:r>
              <a:rPr lang="en-GB" i="1" dirty="0">
                <a:solidFill>
                  <a:schemeClr val="tx1"/>
                </a:solidFill>
                <a:latin typeface="Elephant" pitchFamily="18" charset="0"/>
              </a:rPr>
              <a:t>Solution to </a:t>
            </a:r>
            <a:r>
              <a:rPr lang="en-GB" i="1" dirty="0" smtClean="0">
                <a:solidFill>
                  <a:schemeClr val="tx1"/>
                </a:solidFill>
                <a:latin typeface="Elephant" pitchFamily="18" charset="0"/>
              </a:rPr>
              <a:t>Competitive Driving and traffic </a:t>
            </a:r>
            <a:r>
              <a:rPr lang="en-GB" i="1" dirty="0">
                <a:solidFill>
                  <a:schemeClr val="tx1"/>
                </a:solidFill>
                <a:latin typeface="Elephant" pitchFamily="18" charset="0"/>
              </a:rPr>
              <a:t>congestion </a:t>
            </a:r>
            <a:r>
              <a:rPr lang="en-GB" i="1" dirty="0" smtClean="0">
                <a:solidFill>
                  <a:schemeClr val="tx1"/>
                </a:solidFill>
                <a:latin typeface="Elephant" pitchFamily="18" charset="0"/>
              </a:rPr>
              <a:t>at  </a:t>
            </a:r>
            <a:r>
              <a:rPr lang="en-GB" i="1" dirty="0">
                <a:solidFill>
                  <a:schemeClr val="tx1"/>
                </a:solidFill>
                <a:latin typeface="Elephant" pitchFamily="18" charset="0"/>
              </a:rPr>
              <a:t>road-junctions </a:t>
            </a:r>
            <a:endParaRPr lang="en-GB" i="1" dirty="0">
              <a:solidFill>
                <a:schemeClr val="tx1"/>
              </a:solidFill>
            </a:endParaRPr>
          </a:p>
        </p:txBody>
      </p:sp>
    </p:spTree>
  </p:cSld>
  <p:clrMapOvr>
    <a:masterClrMapping/>
  </p:clrMapOvr>
  <p:transition>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8229600" cy="5572164"/>
          </a:xfrm>
        </p:spPr>
        <p:txBody>
          <a:bodyPr>
            <a:normAutofit lnSpcReduction="10000"/>
          </a:bodyPr>
          <a:lstStyle/>
          <a:p>
            <a:pPr>
              <a:buNone/>
            </a:pPr>
            <a:r>
              <a:rPr lang="en-GB" sz="1900" dirty="0" smtClean="0">
                <a:latin typeface="Constantia" pitchFamily="18" charset="0"/>
              </a:rPr>
              <a:t>Road Safety Initiative (Uganda)</a:t>
            </a:r>
            <a:r>
              <a:rPr lang="en-GB" sz="1900" b="1" dirty="0" smtClean="0">
                <a:latin typeface="Constantia" pitchFamily="18" charset="0"/>
              </a:rPr>
              <a:t> RSI</a:t>
            </a:r>
            <a:r>
              <a:rPr lang="en-GB" sz="1900" dirty="0" smtClean="0">
                <a:latin typeface="Constantia" pitchFamily="18" charset="0"/>
              </a:rPr>
              <a:t> is a Non-Government Organisation dedicated to: </a:t>
            </a:r>
          </a:p>
          <a:p>
            <a:pPr>
              <a:buNone/>
            </a:pPr>
            <a:endParaRPr lang="en-GB" sz="1900" dirty="0" smtClean="0">
              <a:latin typeface="Constantia" pitchFamily="18" charset="0"/>
            </a:endParaRPr>
          </a:p>
          <a:p>
            <a:r>
              <a:rPr lang="en-GB" sz="1900" dirty="0" smtClean="0">
                <a:latin typeface="Constantia" pitchFamily="18" charset="0"/>
              </a:rPr>
              <a:t>Inform and to educate the public on Road Safety and; Urban Traffic Congestion management (how to safely utilise full capacity of roads).  </a:t>
            </a:r>
          </a:p>
          <a:p>
            <a:r>
              <a:rPr lang="en-GB" sz="1900" dirty="0" smtClean="0">
                <a:latin typeface="Constantia" pitchFamily="18" charset="0"/>
              </a:rPr>
              <a:t>Inform and educate the public about the new case study-style of increasing traffic and new road designs  in the first world. </a:t>
            </a:r>
            <a:r>
              <a:rPr lang="en-GB" sz="1000" dirty="0" smtClean="0">
                <a:latin typeface="Constantia" pitchFamily="18" charset="0"/>
              </a:rPr>
              <a:t>(RSI/obj./m)</a:t>
            </a:r>
            <a:endParaRPr lang="en-GB" sz="1900" dirty="0" smtClean="0">
              <a:latin typeface="Constantia" pitchFamily="18" charset="0"/>
            </a:endParaRPr>
          </a:p>
          <a:p>
            <a:pPr>
              <a:buNone/>
            </a:pPr>
            <a:endParaRPr lang="en-GB" sz="1900" dirty="0" smtClean="0">
              <a:latin typeface="Constantia" pitchFamily="18" charset="0"/>
            </a:endParaRPr>
          </a:p>
          <a:p>
            <a:pPr>
              <a:buNone/>
            </a:pPr>
            <a:r>
              <a:rPr lang="en-GB" sz="1900" b="1" dirty="0" smtClean="0">
                <a:latin typeface="Constantia" pitchFamily="18" charset="0"/>
              </a:rPr>
              <a:t>RSI (U)</a:t>
            </a:r>
            <a:r>
              <a:rPr lang="en-GB" sz="1900" dirty="0" smtClean="0">
                <a:latin typeface="Constantia" pitchFamily="18" charset="0"/>
              </a:rPr>
              <a:t> has written more than 17 Training Manuals on Safety and Health; a list of which is found on our website where free copies can be downloaded including “Questions and Answers to HIV/Aids &amp; Tuberculosis” and;</a:t>
            </a:r>
          </a:p>
          <a:p>
            <a:pPr lvl="1" algn="ctr">
              <a:buNone/>
            </a:pPr>
            <a:r>
              <a:rPr lang="en-GB" sz="1500" dirty="0" smtClean="0">
                <a:latin typeface="Constantia" pitchFamily="18" charset="0"/>
              </a:rPr>
              <a:t>PUBLIC SAFETY AND SECURITY AWARENESS - CRIME WATCH</a:t>
            </a:r>
          </a:p>
          <a:p>
            <a:endParaRPr lang="en-GB" sz="1900" dirty="0" smtClean="0">
              <a:latin typeface="Constantia" pitchFamily="18" charset="0"/>
            </a:endParaRPr>
          </a:p>
          <a:p>
            <a:pPr>
              <a:buNone/>
            </a:pPr>
            <a:r>
              <a:rPr lang="en-GB" sz="1900" dirty="0" smtClean="0">
                <a:latin typeface="Constantia" pitchFamily="18" charset="0"/>
              </a:rPr>
              <a:t>RSI was found in 2010 by Mr. </a:t>
            </a:r>
            <a:r>
              <a:rPr lang="en-GB" sz="1900" dirty="0" err="1" smtClean="0">
                <a:latin typeface="Constantia" pitchFamily="18" charset="0"/>
              </a:rPr>
              <a:t>Muteza</a:t>
            </a:r>
            <a:r>
              <a:rPr lang="en-GB" sz="1900" dirty="0" smtClean="0">
                <a:latin typeface="Constantia" pitchFamily="18" charset="0"/>
              </a:rPr>
              <a:t>  and friends after his training in Great Britain (London) in Road Safety and Urban Traffic Congestion Management. </a:t>
            </a:r>
          </a:p>
          <a:p>
            <a:pPr>
              <a:buNone/>
            </a:pPr>
            <a:endParaRPr lang="en-GB" sz="1900" dirty="0" smtClean="0">
              <a:latin typeface="Constantia" pitchFamily="18" charset="0"/>
            </a:endParaRPr>
          </a:p>
          <a:p>
            <a:pPr>
              <a:buNone/>
            </a:pPr>
            <a:r>
              <a:rPr lang="en-GB" sz="1900" dirty="0" smtClean="0">
                <a:latin typeface="Constantia" pitchFamily="18" charset="0"/>
              </a:rPr>
              <a:t>We recognise  that we do not work alone. There is a team of experts and partners that contribute to the success of  our activities.  </a:t>
            </a:r>
          </a:p>
        </p:txBody>
      </p:sp>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3</a:t>
            </a:fld>
            <a:endParaRPr lang="en-GB"/>
          </a:p>
        </p:txBody>
      </p:sp>
      <p:sp>
        <p:nvSpPr>
          <p:cNvPr id="6" name="TextBox 5"/>
          <p:cNvSpPr txBox="1"/>
          <p:nvPr/>
        </p:nvSpPr>
        <p:spPr>
          <a:xfrm>
            <a:off x="1214414" y="214290"/>
            <a:ext cx="6286544" cy="584775"/>
          </a:xfrm>
          <a:prstGeom prst="rect">
            <a:avLst/>
          </a:prstGeom>
          <a:noFill/>
        </p:spPr>
        <p:txBody>
          <a:bodyPr wrap="square" rtlCol="0">
            <a:spAutoFit/>
          </a:bodyPr>
          <a:lstStyle/>
          <a:p>
            <a:pPr algn="ctr"/>
            <a:r>
              <a:rPr lang="en-GB" sz="3200" b="1" dirty="0" smtClean="0">
                <a:solidFill>
                  <a:srgbClr val="0000CC"/>
                </a:solidFill>
                <a:latin typeface="Times New Roman" pitchFamily="18" charset="0"/>
                <a:ea typeface="+mj-ea"/>
                <a:cs typeface="Times New Roman" pitchFamily="18" charset="0"/>
              </a:rPr>
              <a:t>About us</a:t>
            </a:r>
            <a:endParaRPr lang="en-GB" sz="3200" dirty="0"/>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solidFill>
                  <a:srgbClr val="0000CC"/>
                </a:solidFill>
                <a:effectLst>
                  <a:outerShdw blurRad="38100" dist="38100" dir="2700000" algn="tl">
                    <a:srgbClr val="000000">
                      <a:alpha val="43137"/>
                    </a:srgbClr>
                  </a:outerShdw>
                </a:effectLst>
                <a:latin typeface="Elephant" pitchFamily="18" charset="0"/>
              </a:rPr>
              <a:t>Marking large roundabouts with </a:t>
            </a:r>
            <a:br>
              <a:rPr lang="en-GB" sz="3200" dirty="0" smtClean="0">
                <a:solidFill>
                  <a:srgbClr val="0000CC"/>
                </a:solidFill>
                <a:effectLst>
                  <a:outerShdw blurRad="38100" dist="38100" dir="2700000" algn="tl">
                    <a:srgbClr val="000000">
                      <a:alpha val="43137"/>
                    </a:srgbClr>
                  </a:outerShdw>
                </a:effectLst>
                <a:latin typeface="Elephant" pitchFamily="18" charset="0"/>
              </a:rPr>
            </a:br>
            <a:r>
              <a:rPr lang="en-GB" sz="3200" dirty="0" smtClean="0">
                <a:solidFill>
                  <a:srgbClr val="0000CC"/>
                </a:solidFill>
                <a:effectLst>
                  <a:outerShdw blurRad="38100" dist="38100" dir="2700000" algn="tl">
                    <a:srgbClr val="000000">
                      <a:alpha val="43137"/>
                    </a:srgbClr>
                  </a:outerShdw>
                </a:effectLst>
                <a:latin typeface="Elephant" pitchFamily="18" charset="0"/>
              </a:rPr>
              <a:t>a junction Box:</a:t>
            </a:r>
            <a:endParaRPr lang="en-GB" sz="3200" dirty="0"/>
          </a:p>
        </p:txBody>
      </p:sp>
      <p:sp>
        <p:nvSpPr>
          <p:cNvPr id="4" name="Footer Placeholder 3"/>
          <p:cNvSpPr>
            <a:spLocks noGrp="1"/>
          </p:cNvSpPr>
          <p:nvPr>
            <p:ph type="ftr" sz="quarter" idx="11"/>
          </p:nvPr>
        </p:nvSpPr>
        <p:spPr>
          <a:xfrm>
            <a:off x="428596" y="5857892"/>
            <a:ext cx="8286808" cy="365125"/>
          </a:xfrm>
        </p:spPr>
        <p:txBody>
          <a:bodyPr/>
          <a:lstStyle/>
          <a:p>
            <a:pPr lvl="0">
              <a:defRPr/>
            </a:pPr>
            <a:r>
              <a:rPr lang="en-GB" sz="2000" i="1" smtClean="0">
                <a:solidFill>
                  <a:prstClr val="black"/>
                </a:solidFill>
                <a:latin typeface="Elephant" pitchFamily="18" charset="0"/>
              </a:rPr>
              <a:t>The junction Box is marked at the “intersection areas”</a:t>
            </a:r>
            <a:endParaRPr lang="en-GB" sz="2000" i="1" dirty="0" smtClean="0">
              <a:solidFill>
                <a:prstClr val="black"/>
              </a:solidFill>
            </a:endParaRPr>
          </a:p>
        </p:txBody>
      </p:sp>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30</a:t>
            </a:fld>
            <a:endParaRPr lang="en-GB"/>
          </a:p>
        </p:txBody>
      </p:sp>
      <p:pic>
        <p:nvPicPr>
          <p:cNvPr id="6" name="Content Placeholder 5" descr="in_content 2"/>
          <p:cNvPicPr>
            <a:picLocks noGrp="1"/>
          </p:cNvPicPr>
          <p:nvPr>
            <p:ph idx="1"/>
          </p:nvPr>
        </p:nvPicPr>
        <p:blipFill>
          <a:blip r:embed="rId2"/>
          <a:srcRect t="1897" b="4607"/>
          <a:stretch>
            <a:fillRect/>
          </a:stretch>
        </p:blipFill>
        <p:spPr bwMode="auto">
          <a:xfrm>
            <a:off x="1500166" y="1571612"/>
            <a:ext cx="6153150" cy="4069811"/>
          </a:xfrm>
          <a:prstGeom prst="rect">
            <a:avLst/>
          </a:prstGeom>
          <a:noFill/>
          <a:ln w="9525">
            <a:noFill/>
            <a:miter lim="800000"/>
            <a:headEnd/>
            <a:tailEnd/>
          </a:ln>
        </p:spPr>
      </p:pic>
      <p:cxnSp>
        <p:nvCxnSpPr>
          <p:cNvPr id="8" name="Straight Arrow Connector 7"/>
          <p:cNvCxnSpPr/>
          <p:nvPr/>
        </p:nvCxnSpPr>
        <p:spPr>
          <a:xfrm rot="10800000">
            <a:off x="4286248" y="4572008"/>
            <a:ext cx="3143272" cy="13573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V="1">
            <a:off x="5464975" y="3964785"/>
            <a:ext cx="2286016" cy="16430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Footer Placeholder 3"/>
          <p:cNvSpPr txBox="1">
            <a:spLocks/>
          </p:cNvSpPr>
          <p:nvPr/>
        </p:nvSpPr>
        <p:spPr>
          <a:xfrm>
            <a:off x="1357290" y="6286520"/>
            <a:ext cx="5857916" cy="365125"/>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1" u="none" strike="noStrike" kern="1200" cap="none" spc="0" normalizeH="0" baseline="0" noProof="0" smtClean="0">
                <a:ln>
                  <a:noFill/>
                </a:ln>
                <a:solidFill>
                  <a:schemeClr val="tx1"/>
                </a:solidFill>
                <a:effectLst/>
                <a:uLnTx/>
                <a:uFillTx/>
                <a:latin typeface="Elephant" pitchFamily="18" charset="0"/>
                <a:ea typeface="+mn-ea"/>
                <a:cs typeface="Arial" charset="0"/>
              </a:rPr>
              <a:t>Solution to Competitive Driving and traffic congestion at  road-junctions </a:t>
            </a:r>
            <a:endParaRPr kumimoji="0" lang="en-GB" sz="1200" b="0" i="1"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571612"/>
            <a:ext cx="8229600" cy="3286148"/>
          </a:xfrm>
        </p:spPr>
        <p:txBody>
          <a:bodyPr>
            <a:noAutofit/>
          </a:bodyPr>
          <a:lstStyle/>
          <a:p>
            <a:r>
              <a:rPr lang="en-GB" sz="8000" dirty="0" smtClean="0">
                <a:solidFill>
                  <a:srgbClr val="0000CC"/>
                </a:solidFill>
                <a:effectLst>
                  <a:outerShdw blurRad="38100" dist="38100" dir="2700000" algn="tl">
                    <a:srgbClr val="000000">
                      <a:alpha val="43137"/>
                    </a:srgbClr>
                  </a:outerShdw>
                </a:effectLst>
                <a:latin typeface="Elephant" pitchFamily="18" charset="0"/>
              </a:rPr>
              <a:t>Junction Box at a </a:t>
            </a:r>
            <a:br>
              <a:rPr lang="en-GB" sz="8000" dirty="0" smtClean="0">
                <a:solidFill>
                  <a:srgbClr val="0000CC"/>
                </a:solidFill>
                <a:effectLst>
                  <a:outerShdw blurRad="38100" dist="38100" dir="2700000" algn="tl">
                    <a:srgbClr val="000000">
                      <a:alpha val="43137"/>
                    </a:srgbClr>
                  </a:outerShdw>
                </a:effectLst>
                <a:latin typeface="Elephant" pitchFamily="18" charset="0"/>
              </a:rPr>
            </a:br>
            <a:r>
              <a:rPr lang="en-GB" sz="6600" dirty="0" smtClean="0">
                <a:solidFill>
                  <a:srgbClr val="0000CC"/>
                </a:solidFill>
                <a:effectLst>
                  <a:outerShdw blurRad="38100" dist="38100" dir="2700000" algn="tl">
                    <a:srgbClr val="000000">
                      <a:alpha val="43137"/>
                    </a:srgbClr>
                  </a:outerShdw>
                </a:effectLst>
                <a:latin typeface="Elephant" pitchFamily="18" charset="0"/>
              </a:rPr>
              <a:t>Railway Crossing</a:t>
            </a:r>
            <a:endParaRPr lang="en-GB" sz="8000" dirty="0">
              <a:solidFill>
                <a:srgbClr val="0000CC"/>
              </a:solidFill>
              <a:effectLst>
                <a:outerShdw blurRad="38100" dist="38100" dir="2700000" algn="tl">
                  <a:srgbClr val="000000">
                    <a:alpha val="43137"/>
                  </a:srgbClr>
                </a:outerShdw>
              </a:effectLst>
              <a:latin typeface="Elephant" pitchFamily="18" charset="0"/>
            </a:endParaRPr>
          </a:p>
        </p:txBody>
      </p:sp>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31</a:t>
            </a:fld>
            <a:endParaRPr lang="en-GB" dirty="0"/>
          </a:p>
        </p:txBody>
      </p:sp>
      <p:sp>
        <p:nvSpPr>
          <p:cNvPr id="6" name="Footer Placeholder 3"/>
          <p:cNvSpPr>
            <a:spLocks noGrp="1"/>
          </p:cNvSpPr>
          <p:nvPr>
            <p:ph type="ftr" sz="quarter" idx="11"/>
          </p:nvPr>
        </p:nvSpPr>
        <p:spPr>
          <a:xfrm>
            <a:off x="1357290" y="6286520"/>
            <a:ext cx="5857916" cy="365125"/>
          </a:xfrm>
        </p:spPr>
        <p:txBody>
          <a:bodyPr/>
          <a:lstStyle/>
          <a:p>
            <a:pPr>
              <a:defRPr/>
            </a:pPr>
            <a:r>
              <a:rPr lang="en-GB" i="1" dirty="0">
                <a:solidFill>
                  <a:schemeClr val="tx1"/>
                </a:solidFill>
                <a:latin typeface="Elephant" pitchFamily="18" charset="0"/>
              </a:rPr>
              <a:t>Solution to </a:t>
            </a:r>
            <a:r>
              <a:rPr lang="en-GB" i="1" dirty="0" smtClean="0">
                <a:solidFill>
                  <a:schemeClr val="tx1"/>
                </a:solidFill>
                <a:latin typeface="Elephant" pitchFamily="18" charset="0"/>
              </a:rPr>
              <a:t>Competitive Driving and traffic </a:t>
            </a:r>
            <a:r>
              <a:rPr lang="en-GB" i="1" dirty="0">
                <a:solidFill>
                  <a:schemeClr val="tx1"/>
                </a:solidFill>
                <a:latin typeface="Elephant" pitchFamily="18" charset="0"/>
              </a:rPr>
              <a:t>congestion </a:t>
            </a:r>
            <a:r>
              <a:rPr lang="en-GB" i="1" dirty="0" smtClean="0">
                <a:solidFill>
                  <a:schemeClr val="tx1"/>
                </a:solidFill>
                <a:latin typeface="Elephant" pitchFamily="18" charset="0"/>
              </a:rPr>
              <a:t>at  </a:t>
            </a:r>
            <a:r>
              <a:rPr lang="en-GB" i="1" dirty="0">
                <a:solidFill>
                  <a:schemeClr val="tx1"/>
                </a:solidFill>
                <a:latin typeface="Elephant" pitchFamily="18" charset="0"/>
              </a:rPr>
              <a:t>road-junctions </a:t>
            </a:r>
            <a:endParaRPr lang="en-GB" i="1" dirty="0">
              <a:solidFill>
                <a:schemeClr val="tx1"/>
              </a:solidFill>
            </a:endParaRPr>
          </a:p>
        </p:txBody>
      </p:sp>
    </p:spTree>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32</a:t>
            </a:fld>
            <a:endParaRPr lang="en-GB"/>
          </a:p>
        </p:txBody>
      </p:sp>
      <p:pic>
        <p:nvPicPr>
          <p:cNvPr id="6" name="Picture 2" descr="C:\Users\Admin\Desktop\railtips.jpg"/>
          <p:cNvPicPr>
            <a:picLocks noGrp="1" noChangeAspect="1" noChangeArrowheads="1"/>
          </p:cNvPicPr>
          <p:nvPr>
            <p:ph idx="1"/>
          </p:nvPr>
        </p:nvPicPr>
        <p:blipFill>
          <a:blip r:embed="rId2"/>
          <a:srcRect/>
          <a:stretch>
            <a:fillRect/>
          </a:stretch>
        </p:blipFill>
        <p:spPr bwMode="auto">
          <a:xfrm>
            <a:off x="428596" y="785794"/>
            <a:ext cx="8352597" cy="5114359"/>
          </a:xfrm>
          <a:prstGeom prst="rect">
            <a:avLst/>
          </a:prstGeom>
          <a:noFill/>
        </p:spPr>
      </p:pic>
      <p:sp>
        <p:nvSpPr>
          <p:cNvPr id="7" name="TextBox 6"/>
          <p:cNvSpPr txBox="1"/>
          <p:nvPr/>
        </p:nvSpPr>
        <p:spPr>
          <a:xfrm>
            <a:off x="500034" y="285728"/>
            <a:ext cx="8215370" cy="523220"/>
          </a:xfrm>
          <a:prstGeom prst="rect">
            <a:avLst/>
          </a:prstGeom>
          <a:noFill/>
        </p:spPr>
        <p:txBody>
          <a:bodyPr wrap="square" rtlCol="0">
            <a:spAutoFit/>
          </a:bodyPr>
          <a:lstStyle/>
          <a:p>
            <a:pPr algn="ctr"/>
            <a:r>
              <a:rPr lang="en-GB" sz="2800" dirty="0" smtClean="0"/>
              <a:t>Railway Crossing without a junction Box</a:t>
            </a:r>
            <a:endParaRPr lang="en-GB" sz="2800" dirty="0"/>
          </a:p>
        </p:txBody>
      </p:sp>
      <p:sp>
        <p:nvSpPr>
          <p:cNvPr id="8" name="Footer Placeholder 1"/>
          <p:cNvSpPr>
            <a:spLocks noGrp="1"/>
          </p:cNvSpPr>
          <p:nvPr>
            <p:ph type="ftr" sz="quarter" idx="11"/>
          </p:nvPr>
        </p:nvSpPr>
        <p:spPr>
          <a:xfrm>
            <a:off x="357158" y="6000768"/>
            <a:ext cx="8286808" cy="365125"/>
          </a:xfrm>
        </p:spPr>
        <p:txBody>
          <a:bodyPr/>
          <a:lstStyle/>
          <a:p>
            <a:pPr>
              <a:defRPr/>
            </a:pPr>
            <a:r>
              <a:rPr lang="en-GB" sz="2400" smtClean="0">
                <a:solidFill>
                  <a:schemeClr val="tx1"/>
                </a:solidFill>
              </a:rPr>
              <a:t>Restriction Markings even at rail crossing are important</a:t>
            </a:r>
            <a:endParaRPr lang="en-GB" sz="2400" dirty="0">
              <a:solidFill>
                <a:schemeClr val="tx1"/>
              </a:solidFill>
            </a:endParaRPr>
          </a:p>
        </p:txBody>
      </p:sp>
      <p:sp>
        <p:nvSpPr>
          <p:cNvPr id="9" name="Footer Placeholder 3"/>
          <p:cNvSpPr txBox="1">
            <a:spLocks/>
          </p:cNvSpPr>
          <p:nvPr/>
        </p:nvSpPr>
        <p:spPr>
          <a:xfrm>
            <a:off x="1357290" y="6286520"/>
            <a:ext cx="5857916" cy="365125"/>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1" u="none" strike="noStrike" kern="1200" cap="none" spc="0" normalizeH="0" baseline="0" noProof="0" smtClean="0">
                <a:ln>
                  <a:noFill/>
                </a:ln>
                <a:solidFill>
                  <a:schemeClr val="tx1"/>
                </a:solidFill>
                <a:effectLst/>
                <a:uLnTx/>
                <a:uFillTx/>
                <a:latin typeface="Elephant" pitchFamily="18" charset="0"/>
                <a:ea typeface="+mn-ea"/>
                <a:cs typeface="Arial" charset="0"/>
              </a:rPr>
              <a:t>Solution to Competitive Driving and traffic congestion at  road-junctions </a:t>
            </a:r>
            <a:endParaRPr kumimoji="0" lang="en-GB" sz="1200" b="0" i="1"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p:spli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7158" y="6072206"/>
            <a:ext cx="8001056" cy="365125"/>
          </a:xfrm>
        </p:spPr>
        <p:txBody>
          <a:bodyPr/>
          <a:lstStyle/>
          <a:p>
            <a:pPr>
              <a:defRPr/>
            </a:pPr>
            <a:r>
              <a:rPr lang="en-GB" sz="1800" b="1" i="1" dirty="0" smtClean="0">
                <a:solidFill>
                  <a:srgbClr val="0000CC"/>
                </a:solidFill>
              </a:rPr>
              <a:t>You </a:t>
            </a:r>
            <a:r>
              <a:rPr lang="en-GB" sz="1800" b="1" i="1" dirty="0" smtClean="0">
                <a:solidFill>
                  <a:srgbClr val="FF0000"/>
                </a:solidFill>
              </a:rPr>
              <a:t>MUST NO </a:t>
            </a:r>
            <a:r>
              <a:rPr lang="en-GB" sz="1800" b="1" i="1" dirty="0" smtClean="0">
                <a:solidFill>
                  <a:srgbClr val="0000CC"/>
                </a:solidFill>
              </a:rPr>
              <a:t>enter the Junction Box unless your exit route is clear</a:t>
            </a:r>
            <a:endParaRPr lang="en-GB" sz="1800" b="1" i="1" dirty="0">
              <a:solidFill>
                <a:srgbClr val="0000CC"/>
              </a:solidFill>
            </a:endParaRPr>
          </a:p>
        </p:txBody>
      </p:sp>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33</a:t>
            </a:fld>
            <a:endParaRPr lang="en-GB"/>
          </a:p>
        </p:txBody>
      </p:sp>
      <p:pic>
        <p:nvPicPr>
          <p:cNvPr id="3074" name="Picture 2" descr="C:\Users\Admin\Desktop\56377657.jpg"/>
          <p:cNvPicPr>
            <a:picLocks noChangeAspect="1" noChangeArrowheads="1"/>
          </p:cNvPicPr>
          <p:nvPr/>
        </p:nvPicPr>
        <p:blipFill>
          <a:blip r:embed="rId2"/>
          <a:srcRect/>
          <a:stretch>
            <a:fillRect/>
          </a:stretch>
        </p:blipFill>
        <p:spPr bwMode="auto">
          <a:xfrm>
            <a:off x="857224" y="500042"/>
            <a:ext cx="7453365" cy="5590024"/>
          </a:xfrm>
          <a:prstGeom prst="rect">
            <a:avLst/>
          </a:prstGeom>
          <a:noFill/>
        </p:spPr>
      </p:pic>
      <p:cxnSp>
        <p:nvCxnSpPr>
          <p:cNvPr id="7" name="Straight Connector 6"/>
          <p:cNvCxnSpPr/>
          <p:nvPr/>
        </p:nvCxnSpPr>
        <p:spPr>
          <a:xfrm rot="5400000">
            <a:off x="4286248" y="4643448"/>
            <a:ext cx="1714514" cy="142875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928662" y="3929066"/>
            <a:ext cx="928694" cy="28575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214678" y="4214818"/>
            <a:ext cx="2000264" cy="200026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928662" y="3929066"/>
            <a:ext cx="2214578" cy="78581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857224" y="4286256"/>
            <a:ext cx="5000660" cy="21431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928662" y="4786322"/>
            <a:ext cx="4500594" cy="21431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857224" y="5286388"/>
            <a:ext cx="4071966" cy="28575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857224" y="6000768"/>
            <a:ext cx="3643338" cy="14287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85918" y="3929066"/>
            <a:ext cx="2643206" cy="228601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71736" y="3857628"/>
            <a:ext cx="2357454" cy="178595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786182" y="3929066"/>
            <a:ext cx="1643074" cy="114300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00100" y="4214818"/>
            <a:ext cx="2214578" cy="200026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857224" y="5214950"/>
            <a:ext cx="1000132" cy="100013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14348" y="142852"/>
            <a:ext cx="7786742" cy="369332"/>
          </a:xfrm>
          <a:prstGeom prst="rect">
            <a:avLst/>
          </a:prstGeom>
          <a:noFill/>
        </p:spPr>
        <p:txBody>
          <a:bodyPr wrap="square" rtlCol="0">
            <a:spAutoFit/>
          </a:bodyPr>
          <a:lstStyle/>
          <a:p>
            <a:pPr algn="ctr"/>
            <a:r>
              <a:rPr lang="en-GB" i="1" dirty="0" smtClean="0"/>
              <a:t>Junction Box at a Railway Crossing</a:t>
            </a:r>
          </a:p>
        </p:txBody>
      </p:sp>
      <p:cxnSp>
        <p:nvCxnSpPr>
          <p:cNvPr id="39" name="Straight Connector 38"/>
          <p:cNvCxnSpPr/>
          <p:nvPr/>
        </p:nvCxnSpPr>
        <p:spPr>
          <a:xfrm rot="5400000">
            <a:off x="4449960" y="4622610"/>
            <a:ext cx="1732370" cy="134541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785786" y="3929066"/>
            <a:ext cx="928694" cy="2857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357818" y="5357826"/>
            <a:ext cx="2928958" cy="571504"/>
          </a:xfrm>
          <a:prstGeom prst="line">
            <a:avLst/>
          </a:prstGeom>
          <a:ln w="3810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2464579" y="3893347"/>
            <a:ext cx="135732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Footer Placeholder 3"/>
          <p:cNvSpPr txBox="1">
            <a:spLocks/>
          </p:cNvSpPr>
          <p:nvPr/>
        </p:nvSpPr>
        <p:spPr>
          <a:xfrm>
            <a:off x="1357290" y="6286520"/>
            <a:ext cx="5857916" cy="365125"/>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1" u="none" strike="noStrike" kern="1200" cap="none" spc="0" normalizeH="0" baseline="0" noProof="0" smtClean="0">
                <a:ln>
                  <a:noFill/>
                </a:ln>
                <a:solidFill>
                  <a:schemeClr val="tx1"/>
                </a:solidFill>
                <a:effectLst/>
                <a:uLnTx/>
                <a:uFillTx/>
                <a:latin typeface="Elephant" pitchFamily="18" charset="0"/>
                <a:ea typeface="+mn-ea"/>
                <a:cs typeface="Arial" charset="0"/>
              </a:rPr>
              <a:t>Solution to Competitive Driving and traffic congestion at  road-junctions </a:t>
            </a:r>
            <a:endParaRPr kumimoji="0" lang="en-GB" sz="1200" b="0" i="1"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34</a:t>
            </a:fld>
            <a:endParaRPr lang="en-GB"/>
          </a:p>
        </p:txBody>
      </p:sp>
      <p:sp>
        <p:nvSpPr>
          <p:cNvPr id="4" name="Title 1"/>
          <p:cNvSpPr txBox="1">
            <a:spLocks/>
          </p:cNvSpPr>
          <p:nvPr/>
        </p:nvSpPr>
        <p:spPr>
          <a:xfrm>
            <a:off x="457200" y="274638"/>
            <a:ext cx="8229600" cy="586900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1500" b="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mj-ea"/>
                <a:cs typeface="+mj-cs"/>
              </a:rPr>
              <a:t>Tackling</a:t>
            </a:r>
            <a:r>
              <a:rPr kumimoji="0" lang="en-GB" sz="6000" b="0"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mj-ea"/>
                <a:cs typeface="+mj-cs"/>
              </a:rPr>
              <a:t/>
            </a:r>
            <a:br>
              <a:rPr kumimoji="0" lang="en-GB" sz="6000" b="0"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mj-ea"/>
                <a:cs typeface="+mj-cs"/>
              </a:rPr>
            </a:br>
            <a:r>
              <a:rPr kumimoji="0" lang="en-GB" sz="4800" b="0"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mj-ea"/>
                <a:cs typeface="+mj-cs"/>
              </a:rPr>
              <a:t>Traffic jam caused by </a:t>
            </a:r>
            <a:r>
              <a:rPr kumimoji="0" lang="en-GB" sz="6000" b="0"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mj-ea"/>
                <a:cs typeface="+mj-cs"/>
              </a:rPr>
              <a:t/>
            </a:r>
            <a:br>
              <a:rPr kumimoji="0" lang="en-GB" sz="6000" b="0"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mj-ea"/>
                <a:cs typeface="+mj-cs"/>
              </a:rPr>
            </a:br>
            <a:r>
              <a:rPr kumimoji="0" lang="en-GB" sz="6000" b="0"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mj-ea"/>
                <a:cs typeface="+mj-cs"/>
              </a:rPr>
              <a:t/>
            </a:r>
            <a:br>
              <a:rPr kumimoji="0" lang="en-GB" sz="6000" b="0"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mj-ea"/>
                <a:cs typeface="+mj-cs"/>
              </a:rPr>
            </a:br>
            <a:r>
              <a:rPr kumimoji="0" lang="en-GB" sz="4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Elephant" pitchFamily="18" charset="0"/>
                <a:ea typeface="+mj-ea"/>
                <a:cs typeface="+mj-cs"/>
              </a:rPr>
              <a:t>wrong Parking &amp; Pavement Activities</a:t>
            </a:r>
            <a:endParaRPr kumimoji="0" lang="en-GB" sz="6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cover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857224" y="5643578"/>
            <a:ext cx="7215238" cy="571504"/>
          </a:xfrm>
        </p:spPr>
        <p:txBody>
          <a:bodyPr/>
          <a:lstStyle/>
          <a:p>
            <a:pPr>
              <a:defRPr/>
            </a:pPr>
            <a:r>
              <a:rPr lang="en-GB" sz="1600" dirty="0" smtClean="0">
                <a:solidFill>
                  <a:schemeClr val="tx1"/>
                </a:solidFill>
              </a:rPr>
              <a:t>Parking should be at least 10 metres away from a junction to allow smooth flow of traffic and long vehicle to manoeuvre safety.</a:t>
            </a:r>
            <a:endParaRPr lang="en-GB" sz="1600" dirty="0">
              <a:solidFill>
                <a:schemeClr val="tx1"/>
              </a:solidFill>
            </a:endParaRPr>
          </a:p>
        </p:txBody>
      </p:sp>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35</a:t>
            </a:fld>
            <a:endParaRPr lang="en-GB"/>
          </a:p>
        </p:txBody>
      </p:sp>
      <p:pic>
        <p:nvPicPr>
          <p:cNvPr id="4" name="Picture 2" descr="C:\Users\Admin\Desktop\Kampala_William_Street.jpg"/>
          <p:cNvPicPr>
            <a:picLocks noChangeAspect="1" noChangeArrowheads="1"/>
          </p:cNvPicPr>
          <p:nvPr/>
        </p:nvPicPr>
        <p:blipFill>
          <a:blip r:embed="rId2"/>
          <a:srcRect/>
          <a:stretch>
            <a:fillRect/>
          </a:stretch>
        </p:blipFill>
        <p:spPr bwMode="auto">
          <a:xfrm>
            <a:off x="500034" y="357166"/>
            <a:ext cx="7858180" cy="5260615"/>
          </a:xfrm>
          <a:prstGeom prst="rect">
            <a:avLst/>
          </a:prstGeom>
          <a:noFill/>
        </p:spPr>
      </p:pic>
      <p:cxnSp>
        <p:nvCxnSpPr>
          <p:cNvPr id="13" name="Straight Arrow Connector 12"/>
          <p:cNvCxnSpPr/>
          <p:nvPr/>
        </p:nvCxnSpPr>
        <p:spPr>
          <a:xfrm rot="16200000" flipH="1">
            <a:off x="5250661" y="3536157"/>
            <a:ext cx="2000264" cy="178595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750199" y="4893479"/>
            <a:ext cx="857256" cy="214314"/>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42976" y="3500438"/>
            <a:ext cx="1643074" cy="35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28794" y="2857496"/>
            <a:ext cx="1785950" cy="7143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036083" y="4536289"/>
            <a:ext cx="1785950" cy="14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14414" y="6357958"/>
            <a:ext cx="6143668" cy="276999"/>
          </a:xfrm>
          <a:prstGeom prst="rect">
            <a:avLst/>
          </a:prstGeom>
          <a:noFill/>
        </p:spPr>
        <p:txBody>
          <a:bodyPr wrap="square" rtlCol="0">
            <a:spAutoFit/>
          </a:bodyPr>
          <a:lstStyle/>
          <a:p>
            <a:pPr algn="ctr"/>
            <a:r>
              <a:rPr lang="en-GB" sz="1200" i="1" dirty="0" smtClean="0"/>
              <a:t>Images of  traffic congestion caused by wrong  parking and Pavement activities</a:t>
            </a:r>
            <a:endParaRPr lang="en-GB" sz="1200" i="1" dirty="0"/>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ox(i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1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36</a:t>
            </a:fld>
            <a:endParaRPr lang="en-GB"/>
          </a:p>
        </p:txBody>
      </p:sp>
      <p:pic>
        <p:nvPicPr>
          <p:cNvPr id="4" name="Picture 2"/>
          <p:cNvPicPr>
            <a:picLocks noChangeAspect="1" noChangeArrowheads="1"/>
          </p:cNvPicPr>
          <p:nvPr/>
        </p:nvPicPr>
        <p:blipFill>
          <a:blip r:embed="rId2"/>
          <a:srcRect/>
          <a:stretch>
            <a:fillRect/>
          </a:stretch>
        </p:blipFill>
        <p:spPr bwMode="auto">
          <a:xfrm>
            <a:off x="1000100" y="428604"/>
            <a:ext cx="6858048" cy="4357718"/>
          </a:xfrm>
          <a:prstGeom prst="rect">
            <a:avLst/>
          </a:prstGeom>
          <a:noFill/>
          <a:ln w="9525">
            <a:noFill/>
            <a:miter lim="800000"/>
            <a:headEnd/>
            <a:tailEnd/>
          </a:ln>
          <a:effectLst/>
        </p:spPr>
      </p:pic>
      <p:sp>
        <p:nvSpPr>
          <p:cNvPr id="5" name="Title 1"/>
          <p:cNvSpPr txBox="1">
            <a:spLocks/>
          </p:cNvSpPr>
          <p:nvPr/>
        </p:nvSpPr>
        <p:spPr>
          <a:xfrm>
            <a:off x="357158" y="5286388"/>
            <a:ext cx="8229600" cy="857256"/>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b="0" i="0" u="none" strike="noStrike" kern="1200" cap="none" spc="0" normalizeH="0" baseline="0" noProof="0" dirty="0" smtClean="0">
                <a:ln>
                  <a:noFill/>
                </a:ln>
                <a:solidFill>
                  <a:schemeClr val="tx1"/>
                </a:solidFill>
                <a:effectLst/>
                <a:uLnTx/>
                <a:uFillTx/>
                <a:latin typeface="Constantia" pitchFamily="18" charset="0"/>
                <a:ea typeface="+mj-ea"/>
                <a:cs typeface="+mj-cs"/>
              </a:rPr>
              <a:t>This gridlock was caused by one vehicle parked at the road junction. This prevented one vehicle from</a:t>
            </a:r>
            <a:r>
              <a:rPr kumimoji="0" lang="en-GB" b="0" i="0" u="none" strike="noStrike" kern="1200" cap="none" spc="0" normalizeH="0" noProof="0" dirty="0" smtClean="0">
                <a:ln>
                  <a:noFill/>
                </a:ln>
                <a:solidFill>
                  <a:schemeClr val="tx1"/>
                </a:solidFill>
                <a:effectLst/>
                <a:uLnTx/>
                <a:uFillTx/>
                <a:latin typeface="Constantia" pitchFamily="18" charset="0"/>
                <a:ea typeface="+mj-ea"/>
                <a:cs typeface="+mj-cs"/>
              </a:rPr>
              <a:t> turning thereby building traffic jam to hundreds of traffic to corresponding roads and lanes.</a:t>
            </a:r>
            <a:endParaRPr kumimoji="0" lang="en-GB" b="0" i="0" u="none" strike="noStrike" kern="1200" cap="none" spc="0" normalizeH="0" baseline="0" noProof="0" dirty="0">
              <a:ln>
                <a:noFill/>
              </a:ln>
              <a:solidFill>
                <a:schemeClr val="tx1"/>
              </a:solidFill>
              <a:effectLst/>
              <a:uLnTx/>
              <a:uFillTx/>
              <a:latin typeface="Constantia" pitchFamily="18" charset="0"/>
              <a:ea typeface="+mj-ea"/>
              <a:cs typeface="+mj-cs"/>
            </a:endParaRPr>
          </a:p>
        </p:txBody>
      </p:sp>
      <p:cxnSp>
        <p:nvCxnSpPr>
          <p:cNvPr id="7" name="Straight Arrow Connector 6"/>
          <p:cNvCxnSpPr/>
          <p:nvPr/>
        </p:nvCxnSpPr>
        <p:spPr>
          <a:xfrm rot="5400000">
            <a:off x="5322099" y="3250405"/>
            <a:ext cx="785818"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000100" y="4786322"/>
            <a:ext cx="1571636"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2928926" y="2500306"/>
            <a:ext cx="4714908" cy="7858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5720" y="4857760"/>
            <a:ext cx="2357454" cy="369332"/>
          </a:xfrm>
          <a:prstGeom prst="rect">
            <a:avLst/>
          </a:prstGeom>
          <a:noFill/>
        </p:spPr>
        <p:txBody>
          <a:bodyPr wrap="square" rtlCol="0">
            <a:spAutoFit/>
          </a:bodyPr>
          <a:lstStyle/>
          <a:p>
            <a:r>
              <a:rPr lang="en-GB" dirty="0" smtClean="0"/>
              <a:t>Turning vehicle</a:t>
            </a:r>
            <a:endParaRPr lang="en-GB" dirty="0"/>
          </a:p>
        </p:txBody>
      </p:sp>
      <p:sp>
        <p:nvSpPr>
          <p:cNvPr id="13" name="TextBox 12"/>
          <p:cNvSpPr txBox="1"/>
          <p:nvPr/>
        </p:nvSpPr>
        <p:spPr>
          <a:xfrm>
            <a:off x="4857752" y="4857760"/>
            <a:ext cx="2928958" cy="369332"/>
          </a:xfrm>
          <a:prstGeom prst="rect">
            <a:avLst/>
          </a:prstGeom>
          <a:noFill/>
          <a:ln>
            <a:noFill/>
          </a:ln>
        </p:spPr>
        <p:txBody>
          <a:bodyPr wrap="square" rtlCol="0">
            <a:spAutoFit/>
          </a:bodyPr>
          <a:lstStyle/>
          <a:p>
            <a:r>
              <a:rPr lang="en-GB" b="1" u="sng" dirty="0" smtClean="0">
                <a:solidFill>
                  <a:srgbClr val="FF0000"/>
                </a:solidFill>
              </a:rPr>
              <a:t>Parked at road junction</a:t>
            </a:r>
            <a:endParaRPr lang="en-GB" b="1" u="sng" dirty="0">
              <a:solidFill>
                <a:srgbClr val="FF0000"/>
              </a:solidFill>
            </a:endParaRPr>
          </a:p>
        </p:txBody>
      </p:sp>
      <p:cxnSp>
        <p:nvCxnSpPr>
          <p:cNvPr id="14" name="Straight Arrow Connector 13"/>
          <p:cNvCxnSpPr/>
          <p:nvPr/>
        </p:nvCxnSpPr>
        <p:spPr>
          <a:xfrm>
            <a:off x="3571868" y="2357430"/>
            <a:ext cx="2857520" cy="7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14414" y="6357958"/>
            <a:ext cx="6143668" cy="276999"/>
          </a:xfrm>
          <a:prstGeom prst="rect">
            <a:avLst/>
          </a:prstGeom>
          <a:noFill/>
        </p:spPr>
        <p:txBody>
          <a:bodyPr wrap="square" rtlCol="0">
            <a:spAutoFit/>
          </a:bodyPr>
          <a:lstStyle/>
          <a:p>
            <a:pPr algn="ctr"/>
            <a:r>
              <a:rPr lang="en-GB" sz="1200" i="1" dirty="0" smtClean="0"/>
              <a:t>Images of  traffic congestion caused by wrong  parking and Pavement activities</a:t>
            </a:r>
            <a:endParaRPr lang="en-GB" sz="1200" i="1" dirty="0"/>
          </a:p>
        </p:txBody>
      </p:sp>
      <p:cxnSp>
        <p:nvCxnSpPr>
          <p:cNvPr id="16" name="Straight Arrow Connector 15"/>
          <p:cNvCxnSpPr/>
          <p:nvPr/>
        </p:nvCxnSpPr>
        <p:spPr>
          <a:xfrm rot="16200000" flipV="1">
            <a:off x="4893471" y="4679165"/>
            <a:ext cx="285752" cy="21431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7"/>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00034" y="5786454"/>
            <a:ext cx="8215370" cy="500066"/>
          </a:xfrm>
        </p:spPr>
        <p:txBody>
          <a:bodyPr/>
          <a:lstStyle/>
          <a:p>
            <a:pPr lvl="0">
              <a:defRPr/>
            </a:pPr>
            <a:r>
              <a:rPr lang="en-GB" sz="1400" dirty="0" smtClean="0">
                <a:solidFill>
                  <a:prstClr val="black"/>
                </a:solidFill>
              </a:rPr>
              <a:t>Parking on the pavement denies pedestrians the walk space, sends them into the traffic flow, putting their lives at risk, tops-up traffic congestion.</a:t>
            </a:r>
            <a:endParaRPr lang="en-GB" sz="1400" dirty="0" smtClean="0">
              <a:solidFill>
                <a:schemeClr val="tx1"/>
              </a:solidFill>
            </a:endParaRPr>
          </a:p>
          <a:p>
            <a:pPr>
              <a:defRPr/>
            </a:pPr>
            <a:endParaRPr lang="en-GB" dirty="0"/>
          </a:p>
        </p:txBody>
      </p:sp>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37</a:t>
            </a:fld>
            <a:endParaRPr lang="en-GB"/>
          </a:p>
        </p:txBody>
      </p:sp>
      <p:sp>
        <p:nvSpPr>
          <p:cNvPr id="4" name="TextBox 3"/>
          <p:cNvSpPr txBox="1"/>
          <p:nvPr/>
        </p:nvSpPr>
        <p:spPr>
          <a:xfrm>
            <a:off x="928662" y="214290"/>
            <a:ext cx="7358114" cy="954107"/>
          </a:xfrm>
          <a:prstGeom prst="rect">
            <a:avLst/>
          </a:prstGeom>
          <a:noFill/>
        </p:spPr>
        <p:txBody>
          <a:bodyPr wrap="square" rtlCol="0">
            <a:spAutoFit/>
          </a:bodyPr>
          <a:lstStyle/>
          <a:p>
            <a:pPr algn="ctr"/>
            <a:r>
              <a:rPr lang="en-GB" sz="2800" b="1" dirty="0" smtClean="0">
                <a:solidFill>
                  <a:srgbClr val="0000CC"/>
                </a:solidFill>
                <a:latin typeface="Elephant" pitchFamily="18" charset="0"/>
              </a:rPr>
              <a:t>Tackling Traffic jam cause by wrong parking</a:t>
            </a:r>
            <a:endParaRPr lang="en-GB" sz="2800" b="1" dirty="0">
              <a:solidFill>
                <a:srgbClr val="0000CC"/>
              </a:solidFill>
              <a:latin typeface="Elephant" pitchFamily="18" charset="0"/>
            </a:endParaRPr>
          </a:p>
        </p:txBody>
      </p:sp>
      <p:pic>
        <p:nvPicPr>
          <p:cNvPr id="5" name="Picture 2"/>
          <p:cNvPicPr>
            <a:picLocks noChangeAspect="1" noChangeArrowheads="1"/>
          </p:cNvPicPr>
          <p:nvPr/>
        </p:nvPicPr>
        <p:blipFill>
          <a:blip r:embed="rId2"/>
          <a:srcRect/>
          <a:stretch>
            <a:fillRect/>
          </a:stretch>
        </p:blipFill>
        <p:spPr bwMode="auto">
          <a:xfrm>
            <a:off x="571472" y="1428736"/>
            <a:ext cx="8032807" cy="3143272"/>
          </a:xfrm>
          <a:prstGeom prst="rect">
            <a:avLst/>
          </a:prstGeom>
          <a:noFill/>
          <a:ln w="9525">
            <a:noFill/>
            <a:miter lim="800000"/>
            <a:headEnd/>
            <a:tailEnd/>
          </a:ln>
          <a:effectLst/>
        </p:spPr>
      </p:pic>
      <p:cxnSp>
        <p:nvCxnSpPr>
          <p:cNvPr id="9" name="Straight Arrow Connector 8"/>
          <p:cNvCxnSpPr/>
          <p:nvPr/>
        </p:nvCxnSpPr>
        <p:spPr>
          <a:xfrm rot="5400000">
            <a:off x="7286644" y="1357298"/>
            <a:ext cx="571504"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4321967" y="3607595"/>
            <a:ext cx="1857388" cy="6429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571472" y="4786322"/>
            <a:ext cx="7643866" cy="857256"/>
          </a:xfrm>
          <a:prstGeom prst="rect">
            <a:avLst/>
          </a:prstGeom>
        </p:spPr>
        <p:txBody>
          <a:bodyPr>
            <a:noAutofit/>
          </a:bodyPr>
          <a:lstStyle/>
          <a:p>
            <a:pPr lvl="0" algn="ctr" fontAlgn="auto">
              <a:spcAft>
                <a:spcPts val="0"/>
              </a:spcAft>
              <a:defRPr/>
            </a:pPr>
            <a:r>
              <a:rPr lang="en-GB" b="1" dirty="0" smtClean="0">
                <a:solidFill>
                  <a:prstClr val="black"/>
                </a:solidFill>
              </a:rPr>
              <a:t>Vehicle should park along side the kerb </a:t>
            </a:r>
            <a:r>
              <a:rPr lang="en-GB" b="1" dirty="0" smtClean="0">
                <a:solidFill>
                  <a:srgbClr val="FF0000"/>
                </a:solidFill>
              </a:rPr>
              <a:t>NOT</a:t>
            </a:r>
            <a:r>
              <a:rPr lang="en-GB" b="1" dirty="0" smtClean="0">
                <a:solidFill>
                  <a:prstClr val="black"/>
                </a:solidFill>
              </a:rPr>
              <a:t> cross-ward the road. </a:t>
            </a:r>
            <a:endParaRPr kumimoji="0" lang="en-GB" b="0" i="0" u="none" strike="noStrike" kern="1200" cap="none" spc="0" normalizeH="0" baseline="0" noProof="0" dirty="0" smtClean="0">
              <a:ln>
                <a:noFill/>
              </a:ln>
              <a:solidFill>
                <a:schemeClr val="tx1"/>
              </a:solidFill>
              <a:effectLst/>
              <a:uLnTx/>
              <a:uFillTx/>
              <a:latin typeface="Elephant" pitchFamily="18" charset="0"/>
              <a:ea typeface="+mj-ea"/>
              <a:cs typeface="+mj-cs"/>
            </a:endParaRPr>
          </a:p>
          <a:p>
            <a:pPr lvl="0" algn="ctr" fontAlgn="auto">
              <a:spcAft>
                <a:spcPts val="0"/>
              </a:spcAft>
              <a:defRPr/>
            </a:pPr>
            <a:r>
              <a:rPr kumimoji="0" lang="en-GB" b="0" i="0" u="none" strike="noStrike" kern="1200" cap="none" spc="0" normalizeH="0" baseline="0" noProof="0" dirty="0" smtClean="0">
                <a:ln>
                  <a:noFill/>
                </a:ln>
                <a:solidFill>
                  <a:schemeClr val="tx1"/>
                </a:solidFill>
                <a:effectLst/>
                <a:uLnTx/>
                <a:uFillTx/>
                <a:latin typeface="Elephant" pitchFamily="18" charset="0"/>
                <a:ea typeface="+mj-ea"/>
                <a:cs typeface="+mj-cs"/>
              </a:rPr>
              <a:t>The pavement or walk space is turned into parking. </a:t>
            </a:r>
            <a:br>
              <a:rPr kumimoji="0" lang="en-GB" b="0" i="0" u="none" strike="noStrike" kern="1200" cap="none" spc="0" normalizeH="0" baseline="0" noProof="0" dirty="0" smtClean="0">
                <a:ln>
                  <a:noFill/>
                </a:ln>
                <a:solidFill>
                  <a:schemeClr val="tx1"/>
                </a:solidFill>
                <a:effectLst/>
                <a:uLnTx/>
                <a:uFillTx/>
                <a:latin typeface="Elephant" pitchFamily="18" charset="0"/>
                <a:ea typeface="+mj-ea"/>
                <a:cs typeface="+mj-cs"/>
              </a:rPr>
            </a:br>
            <a:r>
              <a:rPr kumimoji="0" lang="en-GB" b="0" i="0" u="none" strike="noStrike" kern="1200" cap="none" spc="0" normalizeH="0" baseline="0" noProof="0" dirty="0" smtClean="0">
                <a:ln>
                  <a:noFill/>
                </a:ln>
                <a:solidFill>
                  <a:schemeClr val="tx1"/>
                </a:solidFill>
                <a:effectLst/>
                <a:uLnTx/>
                <a:uFillTx/>
                <a:latin typeface="Elephant" pitchFamily="18" charset="0"/>
                <a:ea typeface="+mj-ea"/>
                <a:cs typeface="+mj-cs"/>
              </a:rPr>
              <a:t>Pedestrian are stuck in the traffic flow.</a:t>
            </a:r>
            <a:endParaRPr kumimoji="0" lang="en-GB" sz="2000" b="0" i="0" u="none" strike="noStrike" kern="1200" cap="none" spc="0" normalizeH="0" baseline="0" noProof="0" dirty="0">
              <a:ln>
                <a:noFill/>
              </a:ln>
              <a:solidFill>
                <a:schemeClr val="tx1"/>
              </a:solidFill>
              <a:effectLst/>
              <a:uLnTx/>
              <a:uFillTx/>
              <a:latin typeface="Elephant" pitchFamily="18" charset="0"/>
              <a:ea typeface="+mj-ea"/>
              <a:cs typeface="+mj-cs"/>
            </a:endParaRPr>
          </a:p>
        </p:txBody>
      </p:sp>
      <p:cxnSp>
        <p:nvCxnSpPr>
          <p:cNvPr id="13" name="Straight Arrow Connector 12"/>
          <p:cNvCxnSpPr/>
          <p:nvPr/>
        </p:nvCxnSpPr>
        <p:spPr>
          <a:xfrm rot="10800000" flipV="1">
            <a:off x="1500166" y="1500174"/>
            <a:ext cx="2928958" cy="2357454"/>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393669" y="2678901"/>
            <a:ext cx="1571636" cy="78581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14414" y="6357958"/>
            <a:ext cx="6143668" cy="276999"/>
          </a:xfrm>
          <a:prstGeom prst="rect">
            <a:avLst/>
          </a:prstGeom>
          <a:noFill/>
        </p:spPr>
        <p:txBody>
          <a:bodyPr wrap="square" rtlCol="0">
            <a:spAutoFit/>
          </a:bodyPr>
          <a:lstStyle/>
          <a:p>
            <a:pPr algn="ctr"/>
            <a:r>
              <a:rPr lang="en-GB" sz="1200" i="1" dirty="0" smtClean="0"/>
              <a:t>Images of  traffic congestion caused by wrong  parking and Pavement activities</a:t>
            </a:r>
            <a:endParaRPr lang="en-GB" sz="1200" i="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1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9"/>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ox(i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AC2D234-784B-4266-A212-15CE38B185D6}" type="slidenum">
              <a:rPr lang="en-GB" smtClean="0"/>
              <a:pPr>
                <a:defRPr/>
              </a:pPr>
              <a:t>38</a:t>
            </a:fld>
            <a:endParaRPr lang="en-GB"/>
          </a:p>
        </p:txBody>
      </p:sp>
      <p:pic>
        <p:nvPicPr>
          <p:cNvPr id="5" name="Content Placeholder 5" descr="boda21"/>
          <p:cNvPicPr>
            <a:picLocks/>
          </p:cNvPicPr>
          <p:nvPr/>
        </p:nvPicPr>
        <p:blipFill>
          <a:blip r:embed="rId2"/>
          <a:srcRect/>
          <a:stretch>
            <a:fillRect/>
          </a:stretch>
        </p:blipFill>
        <p:spPr bwMode="auto">
          <a:xfrm>
            <a:off x="1285852" y="1357298"/>
            <a:ext cx="6572296" cy="4429156"/>
          </a:xfrm>
          <a:prstGeom prst="rect">
            <a:avLst/>
          </a:prstGeom>
          <a:noFill/>
          <a:ln w="9525">
            <a:noFill/>
            <a:miter lim="800000"/>
            <a:headEnd/>
            <a:tailEnd/>
          </a:ln>
        </p:spPr>
      </p:pic>
      <p:sp>
        <p:nvSpPr>
          <p:cNvPr id="6" name="Title 1"/>
          <p:cNvSpPr txBox="1">
            <a:spLocks/>
          </p:cNvSpPr>
          <p:nvPr/>
        </p:nvSpPr>
        <p:spPr>
          <a:xfrm>
            <a:off x="214282" y="5715016"/>
            <a:ext cx="8715436" cy="64294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b="1" i="0" u="sng" strike="noStrike" kern="1200" cap="none" spc="0" normalizeH="0" baseline="0" noProof="0" dirty="0" smtClean="0">
                <a:ln>
                  <a:noFill/>
                </a:ln>
                <a:solidFill>
                  <a:srgbClr val="0000CC"/>
                </a:solidFill>
                <a:effectLst/>
                <a:uLnTx/>
                <a:uFillTx/>
                <a:latin typeface="+mj-lt"/>
                <a:ea typeface="+mn-ea"/>
                <a:cs typeface="Arial" charset="0"/>
              </a:rPr>
              <a:t>Kerb-side stand-signs:</a:t>
            </a:r>
            <a:r>
              <a:rPr kumimoji="0" lang="en-GB" b="1" i="0" u="sng" strike="noStrike" kern="1200" cap="none" spc="0" normalizeH="0" noProof="0" dirty="0" smtClean="0">
                <a:ln>
                  <a:noFill/>
                </a:ln>
                <a:solidFill>
                  <a:srgbClr val="0000CC"/>
                </a:solidFill>
                <a:effectLst/>
                <a:uLnTx/>
                <a:uFillTx/>
                <a:latin typeface="+mj-lt"/>
                <a:ea typeface="+mn-ea"/>
                <a:cs typeface="Arial" charset="0"/>
              </a:rPr>
              <a:t> </a:t>
            </a:r>
            <a:r>
              <a:rPr kumimoji="0" lang="en-GB" b="0" i="0" u="none" strike="noStrike" kern="1200" cap="none" spc="0" normalizeH="0" noProof="0" dirty="0" smtClean="0">
                <a:ln>
                  <a:noFill/>
                </a:ln>
                <a:solidFill>
                  <a:prstClr val="black"/>
                </a:solidFill>
                <a:effectLst/>
                <a:uLnTx/>
                <a:uFillTx/>
                <a:latin typeface="+mj-lt"/>
                <a:ea typeface="+mn-ea"/>
                <a:cs typeface="Arial" charset="0"/>
              </a:rPr>
              <a:t>Reduce the road capacity,</a:t>
            </a:r>
            <a:r>
              <a:rPr kumimoji="0" lang="en-GB" b="0" i="0" u="none" strike="noStrike" kern="1200" cap="none" spc="0" normalizeH="0" baseline="0" noProof="0" dirty="0" smtClean="0">
                <a:ln>
                  <a:noFill/>
                </a:ln>
                <a:solidFill>
                  <a:prstClr val="black"/>
                </a:solidFill>
                <a:effectLst/>
                <a:uLnTx/>
                <a:uFillTx/>
                <a:latin typeface="+mj-lt"/>
                <a:ea typeface="+mn-ea"/>
                <a:cs typeface="Arial" charset="0"/>
              </a:rPr>
              <a:t> deny pedestrians a walk space, sends them into the traffic flow, putting their lives at risk, tops-up traffic congestion on</a:t>
            </a:r>
            <a:r>
              <a:rPr kumimoji="0" lang="en-GB" b="0" i="0" u="none" strike="noStrike" kern="1200" cap="none" spc="0" normalizeH="0" noProof="0" dirty="0" smtClean="0">
                <a:ln>
                  <a:noFill/>
                </a:ln>
                <a:solidFill>
                  <a:prstClr val="black"/>
                </a:solidFill>
                <a:effectLst/>
                <a:uLnTx/>
                <a:uFillTx/>
                <a:latin typeface="+mj-lt"/>
                <a:ea typeface="+mn-ea"/>
                <a:cs typeface="Arial" charset="0"/>
              </a:rPr>
              <a:t> roads</a:t>
            </a:r>
            <a:r>
              <a:rPr kumimoji="0" lang="en-GB" b="0" i="0" u="none" strike="noStrike" kern="1200" cap="none" spc="0" normalizeH="0" baseline="0" noProof="0" dirty="0" smtClean="0">
                <a:ln>
                  <a:noFill/>
                </a:ln>
                <a:solidFill>
                  <a:prstClr val="black"/>
                </a:solidFill>
                <a:effectLst/>
                <a:uLnTx/>
                <a:uFillTx/>
                <a:latin typeface="+mj-lt"/>
                <a:ea typeface="+mn-ea"/>
                <a:cs typeface="Arial" charset="0"/>
              </a:rPr>
              <a:t>.</a:t>
            </a:r>
            <a:endParaRPr kumimoji="0" lang="en-GB"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714348" y="357166"/>
            <a:ext cx="7715304" cy="1015663"/>
          </a:xfrm>
          <a:prstGeom prst="rect">
            <a:avLst/>
          </a:prstGeom>
          <a:noFill/>
        </p:spPr>
        <p:txBody>
          <a:bodyPr wrap="square" rtlCol="0">
            <a:spAutoFit/>
          </a:bodyPr>
          <a:lstStyle/>
          <a:p>
            <a:pPr algn="ctr"/>
            <a:r>
              <a:rPr lang="en-GB" sz="3200" b="1" dirty="0" smtClean="0">
                <a:solidFill>
                  <a:srgbClr val="0000CC"/>
                </a:solidFill>
              </a:rPr>
              <a:t>The traditional method Restrictions:</a:t>
            </a:r>
            <a:endParaRPr lang="en-GB" sz="3200" dirty="0" smtClean="0">
              <a:solidFill>
                <a:srgbClr val="0000CC"/>
              </a:solidFill>
              <a:latin typeface="Elephant" pitchFamily="18" charset="0"/>
            </a:endParaRPr>
          </a:p>
          <a:p>
            <a:pPr algn="ctr"/>
            <a:r>
              <a:rPr lang="en-GB" sz="2800" u="sng" dirty="0" smtClean="0">
                <a:solidFill>
                  <a:srgbClr val="0000CC"/>
                </a:solidFill>
                <a:latin typeface="Elephant" pitchFamily="18" charset="0"/>
              </a:rPr>
              <a:t>Kerb-side stand-signs</a:t>
            </a:r>
          </a:p>
        </p:txBody>
      </p:sp>
      <p:cxnSp>
        <p:nvCxnSpPr>
          <p:cNvPr id="9" name="Straight Arrow Connector 8"/>
          <p:cNvCxnSpPr/>
          <p:nvPr/>
        </p:nvCxnSpPr>
        <p:spPr>
          <a:xfrm flipV="1">
            <a:off x="1428728" y="4929198"/>
            <a:ext cx="1785950" cy="8572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678629" y="4179099"/>
            <a:ext cx="2357454" cy="8572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428596" y="4357694"/>
            <a:ext cx="2428892"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85918" y="6429396"/>
            <a:ext cx="5572164" cy="276999"/>
          </a:xfrm>
          <a:prstGeom prst="rect">
            <a:avLst/>
          </a:prstGeom>
          <a:noFill/>
        </p:spPr>
        <p:txBody>
          <a:bodyPr wrap="square" rtlCol="0">
            <a:spAutoFit/>
          </a:bodyPr>
          <a:lstStyle/>
          <a:p>
            <a:pPr algn="ctr"/>
            <a:r>
              <a:rPr lang="en-GB" sz="1200" i="1" dirty="0" smtClean="0"/>
              <a:t>Tackling Traffic jam caused by  wrong Parking &amp; Pavement Activities</a:t>
            </a:r>
            <a:endParaRPr lang="en-GB" sz="1200" i="1"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AC2D234-784B-4266-A212-15CE38B185D6}" type="slidenum">
              <a:rPr lang="en-GB" smtClean="0"/>
              <a:pPr>
                <a:defRPr/>
              </a:pPr>
              <a:t>39</a:t>
            </a:fld>
            <a:endParaRPr lang="en-GB"/>
          </a:p>
        </p:txBody>
      </p:sp>
      <p:sp>
        <p:nvSpPr>
          <p:cNvPr id="5" name="Title 1"/>
          <p:cNvSpPr>
            <a:spLocks noGrp="1"/>
          </p:cNvSpPr>
          <p:nvPr>
            <p:ph type="title"/>
          </p:nvPr>
        </p:nvSpPr>
        <p:spPr>
          <a:xfrm>
            <a:off x="457200" y="785794"/>
            <a:ext cx="8305800" cy="5143536"/>
          </a:xfrm>
        </p:spPr>
        <p:txBody>
          <a:bodyPr>
            <a:normAutofit fontScale="90000"/>
          </a:bodyPr>
          <a:lstStyle/>
          <a:p>
            <a:pPr lvl="0"/>
            <a:r>
              <a:rPr lang="en-GB" sz="6600" dirty="0" smtClean="0">
                <a:effectLst>
                  <a:outerShdw blurRad="50800" dist="38100" dir="10800000" algn="r" rotWithShape="0">
                    <a:prstClr val="black">
                      <a:alpha val="40000"/>
                    </a:prstClr>
                  </a:outerShdw>
                </a:effectLst>
                <a:latin typeface="Elephant" pitchFamily="18" charset="0"/>
                <a:ea typeface="+mn-ea"/>
                <a:cs typeface="Arial" charset="0"/>
              </a:rPr>
              <a:t>Morden Method:</a:t>
            </a:r>
            <a:r>
              <a:rPr lang="en-GB" sz="6600" dirty="0" smtClean="0">
                <a:solidFill>
                  <a:srgbClr val="0000CC"/>
                </a:solidFill>
                <a:effectLst>
                  <a:outerShdw blurRad="50800" dist="38100" dir="10800000" algn="r" rotWithShape="0">
                    <a:prstClr val="black">
                      <a:alpha val="40000"/>
                    </a:prstClr>
                  </a:outerShdw>
                </a:effectLst>
                <a:latin typeface="Elephant" pitchFamily="18" charset="0"/>
                <a:ea typeface="+mn-ea"/>
                <a:cs typeface="Arial" charset="0"/>
              </a:rPr>
              <a:t/>
            </a:r>
            <a:br>
              <a:rPr lang="en-GB" sz="6600" dirty="0" smtClean="0">
                <a:solidFill>
                  <a:srgbClr val="0000CC"/>
                </a:solidFill>
                <a:effectLst>
                  <a:outerShdw blurRad="50800" dist="38100" dir="10800000" algn="r" rotWithShape="0">
                    <a:prstClr val="black">
                      <a:alpha val="40000"/>
                    </a:prstClr>
                  </a:outerShdw>
                </a:effectLst>
                <a:latin typeface="Elephant" pitchFamily="18" charset="0"/>
                <a:ea typeface="+mn-ea"/>
                <a:cs typeface="Arial" charset="0"/>
              </a:rPr>
            </a:br>
            <a:r>
              <a:rPr lang="en-GB" sz="6600" dirty="0" smtClean="0">
                <a:solidFill>
                  <a:srgbClr val="0000CC"/>
                </a:solidFill>
                <a:effectLst>
                  <a:outerShdw blurRad="50800" dist="38100" dir="10800000" algn="r" rotWithShape="0">
                    <a:prstClr val="black">
                      <a:alpha val="40000"/>
                    </a:prstClr>
                  </a:outerShdw>
                </a:effectLst>
                <a:latin typeface="Elephant" pitchFamily="18" charset="0"/>
                <a:ea typeface="+mn-ea"/>
                <a:cs typeface="Arial" charset="0"/>
              </a:rPr>
              <a:t>On-road surface</a:t>
            </a:r>
            <a:r>
              <a:rPr lang="en-GB" sz="8000" dirty="0" smtClean="0">
                <a:solidFill>
                  <a:srgbClr val="0000CC"/>
                </a:solidFill>
                <a:effectLst>
                  <a:outerShdw blurRad="50800" dist="38100" dir="10800000" algn="r" rotWithShape="0">
                    <a:prstClr val="black">
                      <a:alpha val="40000"/>
                    </a:prstClr>
                  </a:outerShdw>
                </a:effectLst>
                <a:latin typeface="Elephant" pitchFamily="18" charset="0"/>
                <a:ea typeface="+mn-ea"/>
                <a:cs typeface="Arial" charset="0"/>
              </a:rPr>
              <a:t/>
            </a:r>
            <a:br>
              <a:rPr lang="en-GB" sz="8000" dirty="0" smtClean="0">
                <a:solidFill>
                  <a:srgbClr val="0000CC"/>
                </a:solidFill>
                <a:effectLst>
                  <a:outerShdw blurRad="50800" dist="38100" dir="10800000" algn="r" rotWithShape="0">
                    <a:prstClr val="black">
                      <a:alpha val="40000"/>
                    </a:prstClr>
                  </a:outerShdw>
                </a:effectLst>
                <a:latin typeface="Elephant" pitchFamily="18" charset="0"/>
                <a:ea typeface="+mn-ea"/>
                <a:cs typeface="Arial" charset="0"/>
              </a:rPr>
            </a:br>
            <a:r>
              <a:rPr lang="en-GB" sz="8000" dirty="0" smtClean="0">
                <a:solidFill>
                  <a:srgbClr val="0000CC"/>
                </a:solidFill>
                <a:effectLst>
                  <a:outerShdw blurRad="50800" dist="38100" dir="10800000" algn="r" rotWithShape="0">
                    <a:prstClr val="black">
                      <a:alpha val="40000"/>
                    </a:prstClr>
                  </a:outerShdw>
                </a:effectLst>
                <a:latin typeface="Elephant" pitchFamily="18" charset="0"/>
                <a:ea typeface="+mn-ea"/>
                <a:cs typeface="Arial" charset="0"/>
              </a:rPr>
              <a:t>Rest</a:t>
            </a:r>
            <a:r>
              <a:rPr lang="en-GB" sz="8000" dirty="0" smtClean="0">
                <a:solidFill>
                  <a:srgbClr val="0000CC"/>
                </a:solidFill>
                <a:effectLst>
                  <a:outerShdw blurRad="50800" dist="38100" dir="10800000" algn="r" rotWithShape="0">
                    <a:prstClr val="black">
                      <a:alpha val="40000"/>
                    </a:prstClr>
                  </a:outerShdw>
                </a:effectLst>
                <a:latin typeface="Elephant" pitchFamily="18" charset="0"/>
                <a:cs typeface="Arial" charset="0"/>
              </a:rPr>
              <a:t>riction </a:t>
            </a:r>
            <a:r>
              <a:rPr lang="en-GB" sz="8000" dirty="0" smtClean="0">
                <a:solidFill>
                  <a:srgbClr val="0000CC"/>
                </a:solidFill>
                <a:effectLst>
                  <a:outerShdw blurRad="50800" dist="38100" dir="10800000" algn="r" rotWithShape="0">
                    <a:prstClr val="black">
                      <a:alpha val="40000"/>
                    </a:prstClr>
                  </a:outerShdw>
                </a:effectLst>
                <a:latin typeface="Elephant" pitchFamily="18" charset="0"/>
                <a:ea typeface="+mn-ea"/>
                <a:cs typeface="Arial" charset="0"/>
              </a:rPr>
              <a:t/>
            </a:r>
            <a:br>
              <a:rPr lang="en-GB" sz="8000" dirty="0" smtClean="0">
                <a:solidFill>
                  <a:srgbClr val="0000CC"/>
                </a:solidFill>
                <a:effectLst>
                  <a:outerShdw blurRad="50800" dist="38100" dir="10800000" algn="r" rotWithShape="0">
                    <a:prstClr val="black">
                      <a:alpha val="40000"/>
                    </a:prstClr>
                  </a:outerShdw>
                </a:effectLst>
                <a:latin typeface="Elephant" pitchFamily="18" charset="0"/>
                <a:ea typeface="+mn-ea"/>
                <a:cs typeface="Arial" charset="0"/>
              </a:rPr>
            </a:br>
            <a:r>
              <a:rPr lang="en-GB" sz="6600" dirty="0" smtClean="0">
                <a:solidFill>
                  <a:srgbClr val="0000CC"/>
                </a:solidFill>
                <a:effectLst>
                  <a:outerShdw blurRad="50800" dist="38100" dir="10800000" algn="r" rotWithShape="0">
                    <a:prstClr val="black">
                      <a:alpha val="40000"/>
                    </a:prstClr>
                  </a:outerShdw>
                </a:effectLst>
                <a:latin typeface="Elephant" pitchFamily="18" charset="0"/>
                <a:cs typeface="Arial" charset="0"/>
              </a:rPr>
              <a:t>Markings</a:t>
            </a:r>
            <a:r>
              <a:rPr lang="en-GB" sz="8000" dirty="0" smtClean="0">
                <a:solidFill>
                  <a:srgbClr val="0000CC"/>
                </a:solidFill>
                <a:effectLst>
                  <a:outerShdw blurRad="50800" dist="38100" dir="10800000" algn="r" rotWithShape="0">
                    <a:prstClr val="black">
                      <a:alpha val="40000"/>
                    </a:prstClr>
                  </a:outerShdw>
                </a:effectLst>
                <a:latin typeface="Elephant" pitchFamily="18" charset="0"/>
                <a:cs typeface="Arial" charset="0"/>
              </a:rPr>
              <a:t/>
            </a:r>
            <a:br>
              <a:rPr lang="en-GB" sz="8000" dirty="0" smtClean="0">
                <a:solidFill>
                  <a:srgbClr val="0000CC"/>
                </a:solidFill>
                <a:effectLst>
                  <a:outerShdw blurRad="50800" dist="38100" dir="10800000" algn="r" rotWithShape="0">
                    <a:prstClr val="black">
                      <a:alpha val="40000"/>
                    </a:prstClr>
                  </a:outerShdw>
                </a:effectLst>
                <a:latin typeface="Elephant" pitchFamily="18" charset="0"/>
                <a:cs typeface="Arial" charset="0"/>
              </a:rPr>
            </a:br>
            <a:r>
              <a:rPr lang="en-GB" sz="3200" dirty="0" smtClean="0">
                <a:solidFill>
                  <a:srgbClr val="0000CC"/>
                </a:solidFill>
                <a:effectLst>
                  <a:outerShdw blurRad="50800" dist="38100" dir="10800000" algn="r" rotWithShape="0">
                    <a:prstClr val="black">
                      <a:alpha val="40000"/>
                    </a:prstClr>
                  </a:outerShdw>
                </a:effectLst>
                <a:latin typeface="Elephant" pitchFamily="18" charset="0"/>
                <a:cs typeface="Arial" charset="0"/>
              </a:rPr>
              <a:t>for</a:t>
            </a:r>
            <a:r>
              <a:rPr lang="en-GB" dirty="0" smtClean="0">
                <a:solidFill>
                  <a:srgbClr val="0000CC"/>
                </a:solidFill>
                <a:effectLst>
                  <a:outerShdw blurRad="50800" dist="38100" dir="10800000" algn="r" rotWithShape="0">
                    <a:prstClr val="black">
                      <a:alpha val="40000"/>
                    </a:prstClr>
                  </a:outerShdw>
                </a:effectLst>
                <a:latin typeface="Elephant" pitchFamily="18" charset="0"/>
                <a:cs typeface="Arial" charset="0"/>
              </a:rPr>
              <a:t> </a:t>
            </a:r>
            <a:br>
              <a:rPr lang="en-GB" dirty="0" smtClean="0">
                <a:solidFill>
                  <a:srgbClr val="0000CC"/>
                </a:solidFill>
                <a:effectLst>
                  <a:outerShdw blurRad="50800" dist="38100" dir="10800000" algn="r" rotWithShape="0">
                    <a:prstClr val="black">
                      <a:alpha val="40000"/>
                    </a:prstClr>
                  </a:outerShdw>
                </a:effectLst>
                <a:latin typeface="Elephant" pitchFamily="18" charset="0"/>
                <a:cs typeface="Arial" charset="0"/>
              </a:rPr>
            </a:br>
            <a:r>
              <a:rPr lang="en-GB" dirty="0" smtClean="0">
                <a:solidFill>
                  <a:srgbClr val="0000CC"/>
                </a:solidFill>
                <a:effectLst>
                  <a:outerShdw blurRad="50800" dist="38100" dir="10800000" algn="r" rotWithShape="0">
                    <a:prstClr val="black">
                      <a:alpha val="40000"/>
                    </a:prstClr>
                  </a:outerShdw>
                </a:effectLst>
                <a:latin typeface="Elephant" pitchFamily="18" charset="0"/>
                <a:cs typeface="Arial" charset="0"/>
              </a:rPr>
              <a:t>Parking</a:t>
            </a:r>
            <a:endParaRPr lang="en-GB" sz="5400" dirty="0"/>
          </a:p>
        </p:txBody>
      </p:sp>
      <p:sp>
        <p:nvSpPr>
          <p:cNvPr id="7" name="TextBox 6"/>
          <p:cNvSpPr txBox="1"/>
          <p:nvPr/>
        </p:nvSpPr>
        <p:spPr>
          <a:xfrm>
            <a:off x="1071538" y="6357958"/>
            <a:ext cx="6572296" cy="276999"/>
          </a:xfrm>
          <a:prstGeom prst="rect">
            <a:avLst/>
          </a:prstGeom>
          <a:noFill/>
        </p:spPr>
        <p:txBody>
          <a:bodyPr wrap="square" rtlCol="0">
            <a:spAutoFit/>
          </a:bodyPr>
          <a:lstStyle/>
          <a:p>
            <a:pPr algn="ctr"/>
            <a:r>
              <a:rPr lang="en-GB" sz="1200" i="1" dirty="0" smtClean="0"/>
              <a:t>Tackling Traffic jam caused by  wrong Parking &amp; Pavement Activities /  Modern Method</a:t>
            </a:r>
            <a:endParaRPr lang="en-GB" sz="1200" i="1"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64315" y="4714884"/>
            <a:ext cx="8179651" cy="1714512"/>
          </a:xfrm>
          <a:solidFill>
            <a:schemeClr val="accent3">
              <a:lumMod val="40000"/>
              <a:lumOff val="60000"/>
            </a:schemeClr>
          </a:solidFill>
          <a:effectLst>
            <a:innerShdw blurRad="63500" dist="50800" dir="2700000">
              <a:prstClr val="black">
                <a:alpha val="50000"/>
              </a:prstClr>
            </a:innerShdw>
          </a:effectLst>
        </p:spPr>
        <p:txBody>
          <a:bodyPr/>
          <a:lstStyle/>
          <a:p>
            <a:endParaRPr lang="en-GB" b="1" dirty="0" smtClean="0">
              <a:effectLst>
                <a:outerShdw blurRad="38100" dist="38100" dir="2700000" algn="tl">
                  <a:srgbClr val="000000">
                    <a:alpha val="43137"/>
                  </a:srgbClr>
                </a:outerShdw>
              </a:effectLst>
              <a:latin typeface="Elephant" pitchFamily="18" charset="0"/>
            </a:endParaRPr>
          </a:p>
          <a:p>
            <a:endParaRPr lang="en-GB" b="1" dirty="0" smtClean="0">
              <a:effectLst>
                <a:outerShdw blurRad="38100" dist="38100" dir="2700000" algn="tl">
                  <a:srgbClr val="000000">
                    <a:alpha val="43137"/>
                  </a:srgbClr>
                </a:outerShdw>
              </a:effectLst>
              <a:latin typeface="Elephant" pitchFamily="18" charset="0"/>
            </a:endParaRPr>
          </a:p>
          <a:p>
            <a:pPr algn="ctr"/>
            <a:r>
              <a:rPr lang="en-GB" sz="2000" b="1" dirty="0" smtClean="0">
                <a:effectLst>
                  <a:outerShdw blurRad="38100" dist="38100" dir="2700000" algn="tl">
                    <a:srgbClr val="000000">
                      <a:alpha val="43137"/>
                    </a:srgbClr>
                  </a:outerShdw>
                </a:effectLst>
                <a:latin typeface="Elephant" pitchFamily="18" charset="0"/>
              </a:rPr>
              <a:t>Presented by: Road Safety Initiative (U) to KCCA</a:t>
            </a:r>
          </a:p>
          <a:p>
            <a:pPr algn="ctr"/>
            <a:r>
              <a:rPr lang="en-GB" sz="1800" b="1" dirty="0" smtClean="0">
                <a:effectLst>
                  <a:outerShdw blurRad="38100" dist="38100" dir="2700000" algn="tl">
                    <a:srgbClr val="000000">
                      <a:alpha val="43137"/>
                    </a:srgbClr>
                  </a:outerShdw>
                </a:effectLst>
                <a:latin typeface="Elephant" pitchFamily="18" charset="0"/>
              </a:rPr>
              <a:t>(Kampala City Council Authority)</a:t>
            </a:r>
          </a:p>
          <a:p>
            <a:pPr algn="ctr"/>
            <a:r>
              <a:rPr lang="en-GB" sz="1600" b="1" u="sng" dirty="0" smtClean="0">
                <a:effectLst>
                  <a:outerShdw blurRad="38100" dist="38100" dir="2700000" algn="tl">
                    <a:srgbClr val="000000">
                      <a:alpha val="43137"/>
                    </a:srgbClr>
                  </a:outerShdw>
                </a:effectLst>
                <a:latin typeface="Elephant" pitchFamily="18" charset="0"/>
              </a:rPr>
              <a:t>03</a:t>
            </a:r>
            <a:r>
              <a:rPr lang="en-GB" sz="1600" b="1" u="sng" baseline="30000" dirty="0" smtClean="0">
                <a:effectLst>
                  <a:outerShdw blurRad="38100" dist="38100" dir="2700000" algn="tl">
                    <a:srgbClr val="000000">
                      <a:alpha val="43137"/>
                    </a:srgbClr>
                  </a:outerShdw>
                </a:effectLst>
                <a:latin typeface="Elephant" pitchFamily="18" charset="0"/>
              </a:rPr>
              <a:t>rd</a:t>
            </a:r>
            <a:r>
              <a:rPr lang="en-GB" sz="1600" b="1" u="sng" dirty="0" smtClean="0">
                <a:effectLst>
                  <a:outerShdw blurRad="38100" dist="38100" dir="2700000" algn="tl">
                    <a:srgbClr val="000000">
                      <a:alpha val="43137"/>
                    </a:srgbClr>
                  </a:outerShdw>
                </a:effectLst>
                <a:latin typeface="Elephant" pitchFamily="18" charset="0"/>
              </a:rPr>
              <a:t>.Nov.2014 </a:t>
            </a:r>
          </a:p>
        </p:txBody>
      </p:sp>
      <p:sp>
        <p:nvSpPr>
          <p:cNvPr id="6" name="Slide Number Placeholder 5"/>
          <p:cNvSpPr>
            <a:spLocks noGrp="1"/>
          </p:cNvSpPr>
          <p:nvPr>
            <p:ph type="sldNum" sz="quarter" idx="12"/>
          </p:nvPr>
        </p:nvSpPr>
        <p:spPr/>
        <p:txBody>
          <a:bodyPr/>
          <a:lstStyle/>
          <a:p>
            <a:pPr>
              <a:defRPr/>
            </a:pPr>
            <a:fld id="{C643C7EA-D7C6-4E6F-B7EC-806D2BF2EC78}" type="slidenum">
              <a:rPr lang="en-GB" smtClean="0"/>
              <a:pPr>
                <a:defRPr/>
              </a:pPr>
              <a:t>4</a:t>
            </a:fld>
            <a:endParaRPr lang="en-GB"/>
          </a:p>
        </p:txBody>
      </p:sp>
      <p:sp>
        <p:nvSpPr>
          <p:cNvPr id="7" name="Title 1"/>
          <p:cNvSpPr>
            <a:spLocks noGrp="1"/>
          </p:cNvSpPr>
          <p:nvPr>
            <p:ph type="ctrTitle"/>
          </p:nvPr>
        </p:nvSpPr>
        <p:spPr>
          <a:xfrm>
            <a:off x="607191" y="285728"/>
            <a:ext cx="7929618" cy="4429156"/>
          </a:xfrm>
          <a:solidFill>
            <a:schemeClr val="accent3">
              <a:lumMod val="20000"/>
              <a:lumOff val="8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txBody>
          <a:bodyPr>
            <a:normAutofit fontScale="90000"/>
            <a:scene3d>
              <a:camera prst="orthographicFront"/>
              <a:lightRig rig="freezing" dir="t">
                <a:rot lat="0" lon="0" rev="5640000"/>
              </a:lightRig>
            </a:scene3d>
            <a:sp3d prstMaterial="flat">
              <a:bevelT w="38100" h="38100"/>
              <a:contourClr>
                <a:schemeClr val="tx2"/>
              </a:contourClr>
            </a:sp3d>
          </a:bodyPr>
          <a:lstStyle/>
          <a:p>
            <a:pPr algn="ctr"/>
            <a:r>
              <a:rPr lang="fr-FR" sz="9800" dirty="0" smtClean="0">
                <a:solidFill>
                  <a:srgbClr val="0000CC"/>
                </a:solidFill>
                <a:effectLst>
                  <a:outerShdw blurRad="38100" dist="38100" dir="2700000" algn="tl">
                    <a:srgbClr val="000000">
                      <a:alpha val="43137"/>
                    </a:srgbClr>
                  </a:outerShdw>
                </a:effectLst>
                <a:latin typeface="Elephant" pitchFamily="18" charset="0"/>
              </a:rPr>
              <a:t>Kampala City </a:t>
            </a:r>
            <a:r>
              <a:rPr lang="fr-FR" sz="4800" dirty="0" smtClean="0">
                <a:solidFill>
                  <a:srgbClr val="0000CC"/>
                </a:solidFill>
                <a:effectLst>
                  <a:outerShdw blurRad="38100" dist="38100" dir="2700000" algn="tl">
                    <a:srgbClr val="000000">
                      <a:alpha val="43137"/>
                    </a:srgbClr>
                  </a:outerShdw>
                </a:effectLst>
                <a:latin typeface="Elephant" pitchFamily="18" charset="0"/>
              </a:rPr>
              <a:t/>
            </a:r>
            <a:br>
              <a:rPr lang="fr-FR" sz="4800" dirty="0" smtClean="0">
                <a:solidFill>
                  <a:srgbClr val="0000CC"/>
                </a:solidFill>
                <a:effectLst>
                  <a:outerShdw blurRad="38100" dist="38100" dir="2700000" algn="tl">
                    <a:srgbClr val="000000">
                      <a:alpha val="43137"/>
                    </a:srgbClr>
                  </a:outerShdw>
                </a:effectLst>
                <a:latin typeface="Elephant" pitchFamily="18" charset="0"/>
              </a:rPr>
            </a:br>
            <a:r>
              <a:rPr lang="fr-FR" sz="6000" dirty="0" smtClean="0">
                <a:solidFill>
                  <a:srgbClr val="0000CC"/>
                </a:solidFill>
                <a:effectLst>
                  <a:outerShdw blurRad="38100" dist="38100" dir="2700000" algn="tl">
                    <a:srgbClr val="000000">
                      <a:alpha val="43137"/>
                    </a:srgbClr>
                  </a:outerShdw>
                </a:effectLst>
                <a:latin typeface="Elephant" pitchFamily="18" charset="0"/>
              </a:rPr>
              <a:t>Traffic Congestion </a:t>
            </a:r>
            <a:r>
              <a:rPr lang="fr-FR" sz="4800" dirty="0" smtClean="0">
                <a:solidFill>
                  <a:srgbClr val="0000CC"/>
                </a:solidFill>
                <a:effectLst>
                  <a:outerShdw blurRad="38100" dist="38100" dir="2700000" algn="tl">
                    <a:srgbClr val="000000">
                      <a:alpha val="43137"/>
                    </a:srgbClr>
                  </a:outerShdw>
                </a:effectLst>
                <a:latin typeface="Elephant" pitchFamily="18" charset="0"/>
              </a:rPr>
              <a:t>Management Plan </a:t>
            </a:r>
            <a:br>
              <a:rPr lang="fr-FR" sz="4800" dirty="0" smtClean="0">
                <a:solidFill>
                  <a:srgbClr val="0000CC"/>
                </a:solidFill>
                <a:effectLst>
                  <a:outerShdw blurRad="38100" dist="38100" dir="2700000" algn="tl">
                    <a:srgbClr val="000000">
                      <a:alpha val="43137"/>
                    </a:srgbClr>
                  </a:outerShdw>
                </a:effectLst>
                <a:latin typeface="Elephant" pitchFamily="18" charset="0"/>
              </a:rPr>
            </a:br>
            <a:r>
              <a:rPr lang="fr-FR" sz="3100" dirty="0" smtClean="0">
                <a:solidFill>
                  <a:srgbClr val="0000CC"/>
                </a:solidFill>
                <a:effectLst>
                  <a:outerShdw blurRad="38100" dist="38100" dir="2700000" algn="tl">
                    <a:srgbClr val="000000">
                      <a:alpha val="43137"/>
                    </a:srgbClr>
                  </a:outerShdw>
                </a:effectLst>
                <a:latin typeface="Elephant" pitchFamily="18" charset="0"/>
              </a:rPr>
              <a:t>2014-2019</a:t>
            </a:r>
            <a:br>
              <a:rPr lang="fr-FR" sz="3100" dirty="0" smtClean="0">
                <a:solidFill>
                  <a:srgbClr val="0000CC"/>
                </a:solidFill>
                <a:effectLst>
                  <a:outerShdw blurRad="38100" dist="38100" dir="2700000" algn="tl">
                    <a:srgbClr val="000000">
                      <a:alpha val="43137"/>
                    </a:srgbClr>
                  </a:outerShdw>
                </a:effectLst>
                <a:latin typeface="Elephant" pitchFamily="18" charset="0"/>
              </a:rPr>
            </a:br>
            <a:r>
              <a:rPr lang="fr-FR" sz="4800" dirty="0" smtClean="0">
                <a:effectLst>
                  <a:outerShdw blurRad="38100" dist="38100" dir="2700000" algn="tl">
                    <a:srgbClr val="000000">
                      <a:alpha val="43137"/>
                    </a:srgbClr>
                  </a:outerShdw>
                </a:effectLst>
                <a:latin typeface="Elephant" pitchFamily="18" charset="0"/>
              </a:rPr>
              <a:t/>
            </a:r>
            <a:br>
              <a:rPr lang="fr-FR" sz="4800" dirty="0" smtClean="0">
                <a:effectLst>
                  <a:outerShdw blurRad="38100" dist="38100" dir="2700000" algn="tl">
                    <a:srgbClr val="000000">
                      <a:alpha val="43137"/>
                    </a:srgbClr>
                  </a:outerShdw>
                </a:effectLst>
                <a:latin typeface="Elephant" pitchFamily="18" charset="0"/>
              </a:rPr>
            </a:br>
            <a:endParaRPr lang="en-GB" sz="4800" dirty="0">
              <a:effectLst>
                <a:outerShdw blurRad="38100" dist="38100" dir="2700000" algn="tl">
                  <a:srgbClr val="000000">
                    <a:alpha val="43137"/>
                  </a:srgbClr>
                </a:outerShdw>
              </a:effectLst>
              <a:latin typeface="Elephant" pitchFamily="18" charset="0"/>
            </a:endParaRPr>
          </a:p>
        </p:txBody>
      </p:sp>
      <p:sp>
        <p:nvSpPr>
          <p:cNvPr id="8" name="Subtitle 2"/>
          <p:cNvSpPr>
            <a:spLocks noGrp="1"/>
          </p:cNvSpPr>
          <p:nvPr>
            <p:ph type="title"/>
          </p:nvPr>
        </p:nvSpPr>
        <p:spPr>
          <a:xfrm>
            <a:off x="1828800" y="4714884"/>
            <a:ext cx="5486400" cy="571504"/>
          </a:xfrm>
          <a:effectLst>
            <a:outerShdw blurRad="50800" dist="38100" dir="8100000" algn="tr" rotWithShape="0">
              <a:prstClr val="black">
                <a:alpha val="40000"/>
              </a:prstClr>
            </a:outerShdw>
          </a:effectLst>
        </p:spPr>
        <p:txBody>
          <a:bodyPr>
            <a:normAutofit/>
          </a:bodyPr>
          <a:lstStyle/>
          <a:p>
            <a:pPr algn="ctr"/>
            <a:r>
              <a:rPr lang="en-GB" sz="3600" b="1" baseline="30000" dirty="0" smtClean="0">
                <a:solidFill>
                  <a:schemeClr val="tx1"/>
                </a:solidFill>
                <a:latin typeface="Script MT Bold"/>
                <a:ea typeface="Calibri"/>
                <a:cs typeface="Tahoma"/>
              </a:rPr>
              <a:t>Generation of new ideas</a:t>
            </a:r>
            <a:endParaRPr lang="en-GB" sz="7200" b="1" baseline="30000" dirty="0" smtClean="0">
              <a:solidFill>
                <a:schemeClr val="tx1"/>
              </a:solidFill>
              <a:latin typeface="Script MT Bold"/>
              <a:ea typeface="Calibri"/>
              <a:cs typeface="Tahoma"/>
            </a:endParaRPr>
          </a:p>
        </p:txBody>
      </p:sp>
      <p:pic>
        <p:nvPicPr>
          <p:cNvPr id="4098" name="Picture 2" descr="C:\Users\Admin\Desktop\RSI Logo.jpg"/>
          <p:cNvPicPr>
            <a:picLocks noChangeAspect="1" noChangeArrowheads="1"/>
          </p:cNvPicPr>
          <p:nvPr/>
        </p:nvPicPr>
        <p:blipFill>
          <a:blip r:embed="rId2" cstate="print"/>
          <a:srcRect/>
          <a:stretch>
            <a:fillRect/>
          </a:stretch>
        </p:blipFill>
        <p:spPr bwMode="auto">
          <a:xfrm>
            <a:off x="3840162" y="3422659"/>
            <a:ext cx="1463675" cy="1292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28596" y="571480"/>
            <a:ext cx="8229600" cy="796086"/>
          </a:xfrm>
        </p:spPr>
        <p:txBody>
          <a:bodyPr>
            <a:noAutofit/>
          </a:bodyPr>
          <a:lstStyle/>
          <a:p>
            <a:pPr algn="ctr"/>
            <a:r>
              <a:rPr lang="en-GB" sz="2400" dirty="0" smtClean="0">
                <a:solidFill>
                  <a:srgbClr val="0000CC"/>
                </a:solidFill>
                <a:effectLst>
                  <a:outerShdw blurRad="38100" dist="38100" dir="2700000" algn="tl">
                    <a:srgbClr val="000000">
                      <a:alpha val="43137"/>
                    </a:srgbClr>
                  </a:outerShdw>
                </a:effectLst>
                <a:latin typeface="Elephant" pitchFamily="18" charset="0"/>
              </a:rPr>
              <a:t>NO WAITING RESTRICTION</a:t>
            </a:r>
            <a:r>
              <a:rPr lang="en-GB" sz="2000" dirty="0" smtClean="0">
                <a:solidFill>
                  <a:srgbClr val="0000CC"/>
                </a:solidFill>
                <a:effectLst>
                  <a:outerShdw blurRad="38100" dist="38100" dir="2700000" algn="tl">
                    <a:srgbClr val="000000">
                      <a:alpha val="43137"/>
                    </a:srgbClr>
                  </a:outerShdw>
                </a:effectLst>
                <a:latin typeface="Elephant" pitchFamily="18" charset="0"/>
              </a:rPr>
              <a:t/>
            </a:r>
            <a:br>
              <a:rPr lang="en-GB" sz="2000" dirty="0" smtClean="0">
                <a:solidFill>
                  <a:srgbClr val="0000CC"/>
                </a:solidFill>
                <a:effectLst>
                  <a:outerShdw blurRad="38100" dist="38100" dir="2700000" algn="tl">
                    <a:srgbClr val="000000">
                      <a:alpha val="43137"/>
                    </a:srgbClr>
                  </a:outerShdw>
                </a:effectLst>
                <a:latin typeface="Elephant" pitchFamily="18" charset="0"/>
              </a:rPr>
            </a:br>
            <a:r>
              <a:rPr lang="en-GB" sz="2000" dirty="0" smtClean="0">
                <a:solidFill>
                  <a:srgbClr val="0000CC"/>
                </a:solidFill>
                <a:effectLst>
                  <a:outerShdw blurRad="38100" dist="38100" dir="2700000" algn="tl">
                    <a:srgbClr val="000000">
                      <a:alpha val="43137"/>
                    </a:srgbClr>
                  </a:outerShdw>
                </a:effectLst>
                <a:latin typeface="Elephant" pitchFamily="18" charset="0"/>
              </a:rPr>
              <a:t>ROAD-MARKINGS</a:t>
            </a:r>
            <a:endParaRPr lang="en-GB" sz="2000" dirty="0">
              <a:solidFill>
                <a:srgbClr val="0000CC"/>
              </a:solidFill>
              <a:effectLst>
                <a:outerShdw blurRad="38100" dist="38100" dir="2700000" algn="tl">
                  <a:srgbClr val="000000">
                    <a:alpha val="43137"/>
                  </a:srgbClr>
                </a:outerShdw>
              </a:effectLst>
              <a:latin typeface="Elephant" pitchFamily="18" charset="0"/>
            </a:endParaRPr>
          </a:p>
        </p:txBody>
      </p:sp>
      <p:pic>
        <p:nvPicPr>
          <p:cNvPr id="95234" name="Picture 2" descr="C:\Users\Admin\Desktop\PROGRAM TO RDUCE TRAFFIC CONGESTION\Restriction Signs\ga65_roadmarkings_single_yelllow_line.jpg"/>
          <p:cNvPicPr>
            <a:picLocks noGrp="1" noChangeAspect="1" noChangeArrowheads="1"/>
          </p:cNvPicPr>
          <p:nvPr>
            <p:ph idx="1"/>
          </p:nvPr>
        </p:nvPicPr>
        <p:blipFill>
          <a:blip r:embed="rId2"/>
          <a:srcRect/>
          <a:stretch>
            <a:fillRect/>
          </a:stretch>
        </p:blipFill>
        <p:spPr bwMode="auto">
          <a:xfrm>
            <a:off x="785786" y="3786190"/>
            <a:ext cx="1384111" cy="2214578"/>
          </a:xfrm>
          <a:prstGeom prst="rect">
            <a:avLst/>
          </a:prstGeom>
          <a:noFill/>
        </p:spPr>
      </p:pic>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40</a:t>
            </a:fld>
            <a:endParaRPr lang="en-GB"/>
          </a:p>
        </p:txBody>
      </p:sp>
      <p:pic>
        <p:nvPicPr>
          <p:cNvPr id="95235" name="Picture 3" descr="C:\Users\Admin\Desktop\PROGRAM TO RDUCE TRAFFIC CONGESTION\Restriction Signs\ga63_roadmrkings_double_yellow_line.jpg"/>
          <p:cNvPicPr>
            <a:picLocks noChangeAspect="1" noChangeArrowheads="1"/>
          </p:cNvPicPr>
          <p:nvPr/>
        </p:nvPicPr>
        <p:blipFill>
          <a:blip r:embed="rId3"/>
          <a:srcRect/>
          <a:stretch>
            <a:fillRect/>
          </a:stretch>
        </p:blipFill>
        <p:spPr bwMode="auto">
          <a:xfrm>
            <a:off x="3857620" y="1357298"/>
            <a:ext cx="1383259" cy="4714908"/>
          </a:xfrm>
          <a:prstGeom prst="rect">
            <a:avLst/>
          </a:prstGeom>
          <a:noFill/>
        </p:spPr>
      </p:pic>
      <p:sp>
        <p:nvSpPr>
          <p:cNvPr id="11" name="TextBox 10"/>
          <p:cNvSpPr txBox="1"/>
          <p:nvPr/>
        </p:nvSpPr>
        <p:spPr>
          <a:xfrm>
            <a:off x="6858016" y="1357299"/>
            <a:ext cx="1643074" cy="4616648"/>
          </a:xfrm>
          <a:prstGeom prst="rect">
            <a:avLst/>
          </a:prstGeom>
          <a:solidFill>
            <a:srgbClr val="7030A0"/>
          </a:solidFill>
        </p:spPr>
        <p:txBody>
          <a:bodyPr wrap="square" rtlCol="0">
            <a:spAutoFit/>
          </a:bodyPr>
          <a:lstStyle/>
          <a:p>
            <a:r>
              <a:rPr lang="en-GB" dirty="0" smtClean="0">
                <a:solidFill>
                  <a:schemeClr val="bg1"/>
                </a:solidFill>
              </a:rPr>
              <a:t>Double yellow lines mean:</a:t>
            </a:r>
          </a:p>
          <a:p>
            <a:endParaRPr lang="en-GB" dirty="0" smtClean="0">
              <a:solidFill>
                <a:schemeClr val="bg1"/>
              </a:solidFill>
            </a:endParaRPr>
          </a:p>
          <a:p>
            <a:r>
              <a:rPr lang="en-GB" dirty="0" smtClean="0">
                <a:solidFill>
                  <a:schemeClr val="bg1"/>
                </a:solidFill>
              </a:rPr>
              <a:t> </a:t>
            </a:r>
            <a:r>
              <a:rPr lang="en-GB" b="1" dirty="0" smtClean="0">
                <a:solidFill>
                  <a:schemeClr val="bg1"/>
                </a:solidFill>
              </a:rPr>
              <a:t>NO </a:t>
            </a:r>
            <a:r>
              <a:rPr lang="en-GB" dirty="0" smtClean="0">
                <a:solidFill>
                  <a:schemeClr val="bg1"/>
                </a:solidFill>
              </a:rPr>
              <a:t>waiting at any time</a:t>
            </a:r>
          </a:p>
          <a:p>
            <a:r>
              <a:rPr lang="en-GB" dirty="0" smtClean="0">
                <a:solidFill>
                  <a:schemeClr val="bg1"/>
                </a:solidFill>
              </a:rPr>
              <a:t>  </a:t>
            </a:r>
          </a:p>
          <a:p>
            <a:endParaRPr lang="en-GB" dirty="0" smtClean="0">
              <a:solidFill>
                <a:schemeClr val="bg1"/>
              </a:solidFill>
            </a:endParaRPr>
          </a:p>
          <a:p>
            <a:endParaRPr lang="en-GB" sz="1200" dirty="0" smtClean="0">
              <a:solidFill>
                <a:schemeClr val="bg1"/>
              </a:solidFill>
            </a:endParaRPr>
          </a:p>
          <a:p>
            <a:endParaRPr lang="en-GB" dirty="0" smtClean="0">
              <a:solidFill>
                <a:schemeClr val="bg1"/>
              </a:solidFill>
            </a:endParaRPr>
          </a:p>
          <a:p>
            <a:endParaRPr lang="en-GB" sz="1200" dirty="0" smtClean="0">
              <a:solidFill>
                <a:schemeClr val="bg1"/>
              </a:solidFill>
            </a:endParaRPr>
          </a:p>
          <a:p>
            <a:endParaRPr lang="en-GB" dirty="0" smtClean="0">
              <a:solidFill>
                <a:schemeClr val="bg1"/>
              </a:solidFill>
            </a:endParaRPr>
          </a:p>
          <a:p>
            <a:endParaRPr lang="en-GB" sz="1200" dirty="0" smtClean="0">
              <a:solidFill>
                <a:schemeClr val="bg1"/>
              </a:solidFill>
            </a:endParaRPr>
          </a:p>
          <a:p>
            <a:endParaRPr lang="en-GB" sz="1200" dirty="0" smtClean="0">
              <a:solidFill>
                <a:schemeClr val="bg1"/>
              </a:solidFill>
            </a:endParaRPr>
          </a:p>
          <a:p>
            <a:endParaRPr lang="en-GB" sz="1200"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p:txBody>
      </p:sp>
      <p:pic>
        <p:nvPicPr>
          <p:cNvPr id="95239" name="Picture 7"/>
          <p:cNvPicPr>
            <a:picLocks noChangeAspect="1" noChangeArrowheads="1"/>
          </p:cNvPicPr>
          <p:nvPr/>
        </p:nvPicPr>
        <p:blipFill>
          <a:blip r:embed="rId4"/>
          <a:srcRect/>
          <a:stretch>
            <a:fillRect/>
          </a:stretch>
        </p:blipFill>
        <p:spPr bwMode="auto">
          <a:xfrm>
            <a:off x="785786" y="1285860"/>
            <a:ext cx="1357322" cy="2571768"/>
          </a:xfrm>
          <a:prstGeom prst="rect">
            <a:avLst/>
          </a:prstGeom>
          <a:noFill/>
          <a:ln w="9525">
            <a:noFill/>
            <a:miter lim="800000"/>
            <a:headEnd/>
            <a:tailEnd/>
          </a:ln>
          <a:effectLst/>
        </p:spPr>
      </p:pic>
      <p:sp>
        <p:nvSpPr>
          <p:cNvPr id="16" name="TextBox 15"/>
          <p:cNvSpPr txBox="1"/>
          <p:nvPr/>
        </p:nvSpPr>
        <p:spPr>
          <a:xfrm>
            <a:off x="2143108" y="1357299"/>
            <a:ext cx="1785950" cy="4632037"/>
          </a:xfrm>
          <a:prstGeom prst="rect">
            <a:avLst/>
          </a:prstGeom>
          <a:solidFill>
            <a:srgbClr val="7030A0"/>
          </a:solidFill>
        </p:spPr>
        <p:txBody>
          <a:bodyPr wrap="square" rtlCol="0">
            <a:spAutoFit/>
          </a:bodyPr>
          <a:lstStyle/>
          <a:p>
            <a:r>
              <a:rPr lang="en-GB" dirty="0" smtClean="0">
                <a:solidFill>
                  <a:schemeClr val="bg1"/>
                </a:solidFill>
              </a:rPr>
              <a:t>Single yellow lines mean: </a:t>
            </a:r>
          </a:p>
          <a:p>
            <a:endParaRPr lang="en-GB" b="1" dirty="0" smtClean="0">
              <a:solidFill>
                <a:schemeClr val="bg1"/>
              </a:solidFill>
            </a:endParaRPr>
          </a:p>
          <a:p>
            <a:r>
              <a:rPr lang="en-GB" b="1" dirty="0" smtClean="0">
                <a:solidFill>
                  <a:schemeClr val="bg1"/>
                </a:solidFill>
              </a:rPr>
              <a:t>NO </a:t>
            </a:r>
            <a:r>
              <a:rPr lang="en-GB" dirty="0" smtClean="0">
                <a:solidFill>
                  <a:schemeClr val="bg1"/>
                </a:solidFill>
              </a:rPr>
              <a:t>waiting at times given  </a:t>
            </a: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sz="1400"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sz="1100" dirty="0">
              <a:solidFill>
                <a:schemeClr val="bg1"/>
              </a:solidFill>
            </a:endParaRPr>
          </a:p>
        </p:txBody>
      </p:sp>
      <p:pic>
        <p:nvPicPr>
          <p:cNvPr id="48129" name="Picture 1" descr="C:\Users\Admin\Desktop\PROGRAM TO RDUCE TRAFFIC CONGESTION\Traffic Restriction Signs\Double-yellow-lines (4).jpg"/>
          <p:cNvPicPr>
            <a:picLocks noChangeAspect="1" noChangeArrowheads="1"/>
          </p:cNvPicPr>
          <p:nvPr/>
        </p:nvPicPr>
        <p:blipFill>
          <a:blip r:embed="rId5"/>
          <a:srcRect/>
          <a:stretch>
            <a:fillRect/>
          </a:stretch>
        </p:blipFill>
        <p:spPr bwMode="auto">
          <a:xfrm>
            <a:off x="5214942" y="1357298"/>
            <a:ext cx="1643074" cy="4714908"/>
          </a:xfrm>
          <a:prstGeom prst="rect">
            <a:avLst/>
          </a:prstGeom>
          <a:noFill/>
        </p:spPr>
      </p:pic>
      <p:sp>
        <p:nvSpPr>
          <p:cNvPr id="15" name="TextBox 14"/>
          <p:cNvSpPr txBox="1"/>
          <p:nvPr/>
        </p:nvSpPr>
        <p:spPr>
          <a:xfrm>
            <a:off x="1071538" y="6357958"/>
            <a:ext cx="6572296" cy="276999"/>
          </a:xfrm>
          <a:prstGeom prst="rect">
            <a:avLst/>
          </a:prstGeom>
          <a:noFill/>
        </p:spPr>
        <p:txBody>
          <a:bodyPr wrap="square" rtlCol="0">
            <a:spAutoFit/>
          </a:bodyPr>
          <a:lstStyle/>
          <a:p>
            <a:pPr algn="ctr"/>
            <a:r>
              <a:rPr lang="en-GB" sz="1200" i="1" dirty="0" smtClean="0"/>
              <a:t>Tackling Traffic jam caused by  wrong Parking &amp; Pavement Activities /  Modern Method</a:t>
            </a:r>
            <a:endParaRPr lang="en-GB" sz="1200" i="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95235"/>
                                        </p:tgtEl>
                                        <p:attrNameLst>
                                          <p:attrName>style.visibility</p:attrName>
                                        </p:attrNameLst>
                                      </p:cBhvr>
                                      <p:to>
                                        <p:strVal val="visible"/>
                                      </p:to>
                                    </p:set>
                                    <p:anim calcmode="lin" valueType="num">
                                      <p:cBhvr additive="base">
                                        <p:cTn id="13" dur="1000" fill="hold"/>
                                        <p:tgtEl>
                                          <p:spTgt spid="95235"/>
                                        </p:tgtEl>
                                        <p:attrNameLst>
                                          <p:attrName>ppt_x</p:attrName>
                                        </p:attrNameLst>
                                      </p:cBhvr>
                                      <p:tavLst>
                                        <p:tav tm="0">
                                          <p:val>
                                            <p:strVal val="#ppt_x"/>
                                          </p:val>
                                        </p:tav>
                                        <p:tav tm="100000">
                                          <p:val>
                                            <p:strVal val="#ppt_x"/>
                                          </p:val>
                                        </p:tav>
                                      </p:tavLst>
                                    </p:anim>
                                    <p:anim calcmode="lin" valueType="num">
                                      <p:cBhvr additive="base">
                                        <p:cTn id="14" dur="1000" fill="hold"/>
                                        <p:tgtEl>
                                          <p:spTgt spid="9523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8129"/>
                                        </p:tgtEl>
                                        <p:attrNameLst>
                                          <p:attrName>style.visibility</p:attrName>
                                        </p:attrNameLst>
                                      </p:cBhvr>
                                      <p:to>
                                        <p:strVal val="visible"/>
                                      </p:to>
                                    </p:set>
                                    <p:anim calcmode="lin" valueType="num">
                                      <p:cBhvr additive="base">
                                        <p:cTn id="19" dur="1000" fill="hold"/>
                                        <p:tgtEl>
                                          <p:spTgt spid="48129"/>
                                        </p:tgtEl>
                                        <p:attrNameLst>
                                          <p:attrName>ppt_x</p:attrName>
                                        </p:attrNameLst>
                                      </p:cBhvr>
                                      <p:tavLst>
                                        <p:tav tm="0">
                                          <p:val>
                                            <p:strVal val="#ppt_x"/>
                                          </p:val>
                                        </p:tav>
                                        <p:tav tm="100000">
                                          <p:val>
                                            <p:strVal val="#ppt_x"/>
                                          </p:val>
                                        </p:tav>
                                      </p:tavLst>
                                    </p:anim>
                                    <p:anim calcmode="lin" valueType="num">
                                      <p:cBhvr additive="base">
                                        <p:cTn id="20" dur="1000" fill="hold"/>
                                        <p:tgtEl>
                                          <p:spTgt spid="4812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8596" y="571480"/>
            <a:ext cx="8229600" cy="1143000"/>
          </a:xfrm>
        </p:spPr>
        <p:txBody>
          <a:bodyPr>
            <a:noAutofit/>
          </a:bodyPr>
          <a:lstStyle/>
          <a:p>
            <a:pPr algn="ctr"/>
            <a:r>
              <a:rPr lang="en-GB" sz="3200" dirty="0" smtClean="0">
                <a:solidFill>
                  <a:srgbClr val="0000CC"/>
                </a:solidFill>
                <a:effectLst>
                  <a:outerShdw blurRad="38100" dist="38100" dir="2700000" algn="tl">
                    <a:srgbClr val="000000">
                      <a:alpha val="43137"/>
                    </a:srgbClr>
                  </a:outerShdw>
                </a:effectLst>
                <a:latin typeface="Elephant" pitchFamily="18" charset="0"/>
              </a:rPr>
              <a:t>NO STOPPING ROAD-MARKING RESTRICTION</a:t>
            </a:r>
            <a:endParaRPr lang="en-GB" sz="3200" dirty="0">
              <a:solidFill>
                <a:srgbClr val="0000CC"/>
              </a:solidFill>
              <a:effectLst>
                <a:outerShdw blurRad="38100" dist="38100" dir="2700000" algn="tl">
                  <a:srgbClr val="000000">
                    <a:alpha val="43137"/>
                  </a:srgbClr>
                </a:outerShdw>
              </a:effectLst>
              <a:latin typeface="Elephant" pitchFamily="18" charset="0"/>
            </a:endParaRPr>
          </a:p>
        </p:txBody>
      </p:sp>
      <p:pic>
        <p:nvPicPr>
          <p:cNvPr id="7" name="Content Placeholder 6"/>
          <p:cNvPicPr>
            <a:picLocks noGrp="1"/>
          </p:cNvPicPr>
          <p:nvPr>
            <p:ph idx="1"/>
          </p:nvPr>
        </p:nvPicPr>
        <p:blipFill>
          <a:blip r:embed="rId2"/>
          <a:srcRect b="15094"/>
          <a:stretch>
            <a:fillRect/>
          </a:stretch>
        </p:blipFill>
        <p:spPr bwMode="auto">
          <a:xfrm>
            <a:off x="642910" y="1428736"/>
            <a:ext cx="1287077" cy="438943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41</a:t>
            </a:fld>
            <a:endParaRPr lang="en-GB"/>
          </a:p>
        </p:txBody>
      </p:sp>
      <p:sp>
        <p:nvSpPr>
          <p:cNvPr id="8" name="TextBox 7"/>
          <p:cNvSpPr txBox="1"/>
          <p:nvPr/>
        </p:nvSpPr>
        <p:spPr>
          <a:xfrm>
            <a:off x="1785918" y="3143248"/>
            <a:ext cx="1071570" cy="2571768"/>
          </a:xfrm>
          <a:prstGeom prst="rect">
            <a:avLst/>
          </a:prstGeom>
          <a:solidFill>
            <a:srgbClr val="7030A0"/>
          </a:solidFill>
        </p:spPr>
        <p:txBody>
          <a:bodyPr wrap="square" rtlCol="0">
            <a:spAutoFit/>
          </a:bodyPr>
          <a:lstStyle/>
          <a:p>
            <a:r>
              <a:rPr lang="en-GB" dirty="0" smtClean="0">
                <a:solidFill>
                  <a:schemeClr val="bg1"/>
                </a:solidFill>
              </a:rPr>
              <a:t>Single Red line mean:</a:t>
            </a:r>
          </a:p>
          <a:p>
            <a:endParaRPr lang="en-GB" dirty="0" smtClean="0">
              <a:solidFill>
                <a:schemeClr val="bg1"/>
              </a:solidFill>
            </a:endParaRPr>
          </a:p>
          <a:p>
            <a:r>
              <a:rPr lang="en-GB" dirty="0" smtClean="0">
                <a:solidFill>
                  <a:schemeClr val="bg1"/>
                </a:solidFill>
              </a:rPr>
              <a:t>NO stopping during times shown</a:t>
            </a:r>
            <a:endParaRPr lang="en-GB" dirty="0">
              <a:solidFill>
                <a:schemeClr val="bg1"/>
              </a:solidFill>
            </a:endParaRPr>
          </a:p>
        </p:txBody>
      </p:sp>
      <p:pic>
        <p:nvPicPr>
          <p:cNvPr id="9" name="Content Placeholder 5"/>
          <p:cNvPicPr>
            <a:picLocks/>
          </p:cNvPicPr>
          <p:nvPr/>
        </p:nvPicPr>
        <p:blipFill>
          <a:blip r:embed="rId3"/>
          <a:srcRect b="13888"/>
          <a:stretch>
            <a:fillRect/>
          </a:stretch>
        </p:blipFill>
        <p:spPr bwMode="auto">
          <a:xfrm>
            <a:off x="2786050" y="1643051"/>
            <a:ext cx="1271866" cy="4071966"/>
          </a:xfrm>
          <a:prstGeom prst="rect">
            <a:avLst/>
          </a:prstGeom>
          <a:noFill/>
          <a:ln w="9525">
            <a:noFill/>
            <a:miter lim="800000"/>
            <a:headEnd/>
            <a:tailEnd/>
          </a:ln>
        </p:spPr>
      </p:pic>
      <p:pic>
        <p:nvPicPr>
          <p:cNvPr id="10" name="Picture 2"/>
          <p:cNvPicPr>
            <a:picLocks noChangeAspect="1" noChangeArrowheads="1"/>
          </p:cNvPicPr>
          <p:nvPr/>
        </p:nvPicPr>
        <p:blipFill>
          <a:blip r:embed="rId4"/>
          <a:srcRect/>
          <a:stretch>
            <a:fillRect/>
          </a:stretch>
        </p:blipFill>
        <p:spPr bwMode="auto">
          <a:xfrm>
            <a:off x="4000496" y="2714620"/>
            <a:ext cx="4357718" cy="3000396"/>
          </a:xfrm>
          <a:prstGeom prst="rect">
            <a:avLst/>
          </a:prstGeom>
          <a:noFill/>
          <a:ln w="9525">
            <a:noFill/>
            <a:miter lim="800000"/>
            <a:headEnd/>
            <a:tailEnd/>
          </a:ln>
          <a:effectLst/>
        </p:spPr>
      </p:pic>
      <p:sp>
        <p:nvSpPr>
          <p:cNvPr id="11" name="TextBox 10"/>
          <p:cNvSpPr txBox="1"/>
          <p:nvPr/>
        </p:nvSpPr>
        <p:spPr>
          <a:xfrm>
            <a:off x="4000496" y="1643050"/>
            <a:ext cx="4357718" cy="1077218"/>
          </a:xfrm>
          <a:prstGeom prst="rect">
            <a:avLst/>
          </a:prstGeom>
          <a:solidFill>
            <a:srgbClr val="7030A0"/>
          </a:solidFill>
        </p:spPr>
        <p:txBody>
          <a:bodyPr wrap="square" rtlCol="0">
            <a:spAutoFit/>
          </a:bodyPr>
          <a:lstStyle/>
          <a:p>
            <a:r>
              <a:rPr lang="en-GB" sz="1600" dirty="0" smtClean="0">
                <a:solidFill>
                  <a:schemeClr val="bg1"/>
                </a:solidFill>
              </a:rPr>
              <a:t>Double Red line mean “Red Route”: </a:t>
            </a:r>
          </a:p>
          <a:p>
            <a:r>
              <a:rPr lang="en-GB" sz="1600" b="1" dirty="0" smtClean="0">
                <a:solidFill>
                  <a:schemeClr val="bg1"/>
                </a:solidFill>
              </a:rPr>
              <a:t>NO</a:t>
            </a:r>
            <a:r>
              <a:rPr lang="en-GB" sz="1600" dirty="0" smtClean="0">
                <a:solidFill>
                  <a:schemeClr val="bg1"/>
                </a:solidFill>
              </a:rPr>
              <a:t> Stopping at any time.</a:t>
            </a:r>
          </a:p>
          <a:p>
            <a:r>
              <a:rPr lang="en-GB" sz="1600" dirty="0" smtClean="0">
                <a:solidFill>
                  <a:schemeClr val="bg1"/>
                </a:solidFill>
              </a:rPr>
              <a:t>e.g. at State House, Bank of Uganda, Embassies, Centenary Bank Kampala rd. </a:t>
            </a:r>
            <a:r>
              <a:rPr lang="en-GB" sz="1100" dirty="0" smtClean="0">
                <a:solidFill>
                  <a:schemeClr val="bg1"/>
                </a:solidFill>
              </a:rPr>
              <a:t>etc</a:t>
            </a:r>
            <a:endParaRPr lang="en-GB" sz="1600" dirty="0">
              <a:solidFill>
                <a:schemeClr val="bg1"/>
              </a:solidFill>
            </a:endParaRPr>
          </a:p>
        </p:txBody>
      </p:sp>
      <p:cxnSp>
        <p:nvCxnSpPr>
          <p:cNvPr id="13" name="Straight Arrow Connector 12"/>
          <p:cNvCxnSpPr/>
          <p:nvPr/>
        </p:nvCxnSpPr>
        <p:spPr>
          <a:xfrm>
            <a:off x="3500430" y="4643446"/>
            <a:ext cx="1857388" cy="5715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71538" y="6357958"/>
            <a:ext cx="6572296" cy="276999"/>
          </a:xfrm>
          <a:prstGeom prst="rect">
            <a:avLst/>
          </a:prstGeom>
          <a:noFill/>
        </p:spPr>
        <p:txBody>
          <a:bodyPr wrap="square" rtlCol="0">
            <a:spAutoFit/>
          </a:bodyPr>
          <a:lstStyle/>
          <a:p>
            <a:pPr algn="ctr"/>
            <a:r>
              <a:rPr lang="en-GB" sz="1200" i="1" dirty="0" smtClean="0"/>
              <a:t>Tackling Traffic jam caused by  wrong Parking &amp; Pavement Activities /  Modern Method</a:t>
            </a:r>
            <a:endParaRPr lang="en-GB" sz="1200" i="1"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714356"/>
            <a:ext cx="7786742" cy="510334"/>
          </a:xfrm>
        </p:spPr>
        <p:txBody>
          <a:bodyPr>
            <a:normAutofit fontScale="90000"/>
          </a:bodyPr>
          <a:lstStyle/>
          <a:p>
            <a:r>
              <a:rPr lang="en-GB" sz="2400" dirty="0" smtClean="0">
                <a:solidFill>
                  <a:srgbClr val="0000CC"/>
                </a:solidFill>
                <a:effectLst>
                  <a:outerShdw blurRad="38100" dist="38100" dir="2700000" algn="tl">
                    <a:srgbClr val="000000">
                      <a:alpha val="43137"/>
                    </a:srgbClr>
                  </a:outerShdw>
                </a:effectLst>
                <a:latin typeface="Elephant" pitchFamily="18" charset="0"/>
              </a:rPr>
              <a:t>NO LOADING ROAD-MARKING RESTRICTIONS</a:t>
            </a:r>
            <a:r>
              <a:rPr lang="en-GB" dirty="0" smtClean="0"/>
              <a:t> </a:t>
            </a:r>
            <a:endParaRPr lang="en-GB" dirty="0"/>
          </a:p>
        </p:txBody>
      </p:sp>
      <p:pic>
        <p:nvPicPr>
          <p:cNvPr id="97282" name="Picture 2"/>
          <p:cNvPicPr>
            <a:picLocks noGrp="1" noChangeAspect="1" noChangeArrowheads="1"/>
          </p:cNvPicPr>
          <p:nvPr>
            <p:ph idx="1"/>
          </p:nvPr>
        </p:nvPicPr>
        <p:blipFill>
          <a:blip r:embed="rId2"/>
          <a:srcRect t="40349"/>
          <a:stretch>
            <a:fillRect/>
          </a:stretch>
        </p:blipFill>
        <p:spPr bwMode="auto">
          <a:xfrm>
            <a:off x="6929454" y="785794"/>
            <a:ext cx="1785950" cy="1403246"/>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42</a:t>
            </a:fld>
            <a:endParaRPr lang="en-GB"/>
          </a:p>
        </p:txBody>
      </p:sp>
      <p:pic>
        <p:nvPicPr>
          <p:cNvPr id="97283" name="Picture 3"/>
          <p:cNvPicPr>
            <a:picLocks noChangeAspect="1" noChangeArrowheads="1"/>
          </p:cNvPicPr>
          <p:nvPr/>
        </p:nvPicPr>
        <p:blipFill>
          <a:blip r:embed="rId3"/>
          <a:srcRect l="9302" r="11628" b="32664"/>
          <a:stretch>
            <a:fillRect/>
          </a:stretch>
        </p:blipFill>
        <p:spPr bwMode="auto">
          <a:xfrm>
            <a:off x="642910" y="1285860"/>
            <a:ext cx="1571636" cy="1714512"/>
          </a:xfrm>
          <a:prstGeom prst="rect">
            <a:avLst/>
          </a:prstGeom>
          <a:noFill/>
          <a:ln w="9525">
            <a:noFill/>
            <a:miter lim="800000"/>
            <a:headEnd/>
            <a:tailEnd/>
          </a:ln>
          <a:effectLst/>
        </p:spPr>
      </p:pic>
      <p:sp>
        <p:nvSpPr>
          <p:cNvPr id="8" name="Rounded Rectangle 7"/>
          <p:cNvSpPr/>
          <p:nvPr/>
        </p:nvSpPr>
        <p:spPr>
          <a:xfrm>
            <a:off x="7215206" y="2214554"/>
            <a:ext cx="1357322" cy="50006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NO Loading at any time</a:t>
            </a:r>
            <a:endParaRPr lang="en-GB" sz="1400" b="1" dirty="0">
              <a:solidFill>
                <a:schemeClr val="tx1"/>
              </a:solidFill>
            </a:endParaRPr>
          </a:p>
        </p:txBody>
      </p:sp>
      <p:pic>
        <p:nvPicPr>
          <p:cNvPr id="97284" name="Picture 4"/>
          <p:cNvPicPr>
            <a:picLocks noChangeAspect="1" noChangeArrowheads="1"/>
          </p:cNvPicPr>
          <p:nvPr/>
        </p:nvPicPr>
        <p:blipFill>
          <a:blip r:embed="rId4"/>
          <a:srcRect t="29943"/>
          <a:stretch>
            <a:fillRect/>
          </a:stretch>
        </p:blipFill>
        <p:spPr bwMode="auto">
          <a:xfrm rot="5400000">
            <a:off x="3446850" y="2553885"/>
            <a:ext cx="4572033" cy="2321735"/>
          </a:xfrm>
          <a:prstGeom prst="rect">
            <a:avLst/>
          </a:prstGeom>
          <a:noFill/>
          <a:ln w="12700">
            <a:solidFill>
              <a:schemeClr val="tx1"/>
            </a:solidFill>
            <a:miter lim="800000"/>
            <a:headEnd/>
            <a:tailEnd/>
          </a:ln>
          <a:effectLst/>
        </p:spPr>
      </p:pic>
      <p:pic>
        <p:nvPicPr>
          <p:cNvPr id="97285" name="Picture 5"/>
          <p:cNvPicPr>
            <a:picLocks noChangeAspect="1" noChangeArrowheads="1"/>
          </p:cNvPicPr>
          <p:nvPr/>
        </p:nvPicPr>
        <p:blipFill>
          <a:blip r:embed="rId5" cstate="print"/>
          <a:srcRect t="29094" r="13400"/>
          <a:stretch>
            <a:fillRect/>
          </a:stretch>
        </p:blipFill>
        <p:spPr bwMode="auto">
          <a:xfrm>
            <a:off x="2571736" y="1428736"/>
            <a:ext cx="1928826" cy="4572032"/>
          </a:xfrm>
          <a:prstGeom prst="rect">
            <a:avLst/>
          </a:prstGeom>
          <a:noFill/>
          <a:ln w="9525">
            <a:solidFill>
              <a:schemeClr val="tx1"/>
            </a:solidFill>
            <a:miter lim="800000"/>
            <a:headEnd/>
            <a:tailEnd/>
          </a:ln>
          <a:effectLst/>
        </p:spPr>
      </p:pic>
      <p:sp>
        <p:nvSpPr>
          <p:cNvPr id="11" name="Rounded Rectangle 10"/>
          <p:cNvSpPr/>
          <p:nvPr/>
        </p:nvSpPr>
        <p:spPr>
          <a:xfrm>
            <a:off x="714348" y="2928934"/>
            <a:ext cx="1785950" cy="64294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NO</a:t>
            </a:r>
            <a:r>
              <a:rPr lang="en-GB" sz="1600" dirty="0" smtClean="0">
                <a:solidFill>
                  <a:schemeClr val="tx1"/>
                </a:solidFill>
              </a:rPr>
              <a:t> Loading during times shown</a:t>
            </a:r>
            <a:endParaRPr lang="en-GB" sz="1600" dirty="0">
              <a:solidFill>
                <a:schemeClr val="tx1"/>
              </a:solidFill>
            </a:endParaRPr>
          </a:p>
        </p:txBody>
      </p:sp>
      <p:sp>
        <p:nvSpPr>
          <p:cNvPr id="12" name="TextBox 11"/>
          <p:cNvSpPr txBox="1"/>
          <p:nvPr/>
        </p:nvSpPr>
        <p:spPr>
          <a:xfrm>
            <a:off x="6929454" y="3429000"/>
            <a:ext cx="1428760" cy="2585323"/>
          </a:xfrm>
          <a:prstGeom prst="rect">
            <a:avLst/>
          </a:prstGeom>
          <a:solidFill>
            <a:srgbClr val="7030A0"/>
          </a:solidFill>
        </p:spPr>
        <p:txBody>
          <a:bodyPr wrap="square" rtlCol="0">
            <a:spAutoFit/>
          </a:bodyPr>
          <a:lstStyle/>
          <a:p>
            <a:r>
              <a:rPr lang="en-GB" dirty="0" smtClean="0">
                <a:solidFill>
                  <a:schemeClr val="bg1"/>
                </a:solidFill>
              </a:rPr>
              <a:t>e.g. at road junctions, City Square, Main Post office </a:t>
            </a:r>
            <a:r>
              <a:rPr lang="en-GB" dirty="0" err="1" smtClean="0">
                <a:solidFill>
                  <a:schemeClr val="bg1"/>
                </a:solidFill>
              </a:rPr>
              <a:t>Kla</a:t>
            </a:r>
            <a:r>
              <a:rPr lang="en-GB" dirty="0" smtClean="0">
                <a:solidFill>
                  <a:schemeClr val="bg1"/>
                </a:solidFill>
              </a:rPr>
              <a:t>. etc.</a:t>
            </a:r>
          </a:p>
          <a:p>
            <a:endParaRPr lang="en-GB" dirty="0" smtClean="0">
              <a:solidFill>
                <a:schemeClr val="bg1"/>
              </a:solidFill>
            </a:endParaRPr>
          </a:p>
          <a:p>
            <a:endParaRPr lang="en-GB" dirty="0">
              <a:solidFill>
                <a:schemeClr val="bg1"/>
              </a:solidFill>
            </a:endParaRPr>
          </a:p>
        </p:txBody>
      </p:sp>
      <p:cxnSp>
        <p:nvCxnSpPr>
          <p:cNvPr id="15" name="Straight Connector 14"/>
          <p:cNvCxnSpPr/>
          <p:nvPr/>
        </p:nvCxnSpPr>
        <p:spPr>
          <a:xfrm rot="5400000">
            <a:off x="-2106659" y="3607595"/>
            <a:ext cx="4928428" cy="79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8596" y="6000768"/>
            <a:ext cx="8215370" cy="158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85852" y="2000240"/>
            <a:ext cx="2071702" cy="5715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6357950" y="2000240"/>
            <a:ext cx="1500198" cy="7858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71538" y="6357958"/>
            <a:ext cx="6572296" cy="276999"/>
          </a:xfrm>
          <a:prstGeom prst="rect">
            <a:avLst/>
          </a:prstGeom>
          <a:noFill/>
        </p:spPr>
        <p:txBody>
          <a:bodyPr wrap="square" rtlCol="0">
            <a:spAutoFit/>
          </a:bodyPr>
          <a:lstStyle/>
          <a:p>
            <a:pPr algn="ctr"/>
            <a:r>
              <a:rPr lang="en-GB" sz="1200" i="1" dirty="0" smtClean="0"/>
              <a:t>Tackling Traffic jam caused by  wrong Parking &amp; Pavement Activities /  Modern Method</a:t>
            </a:r>
            <a:endParaRPr lang="en-GB" sz="1200" i="1"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anim calcmode="lin" valueType="num">
                                      <p:cBhvr additive="base">
                                        <p:cTn id="7" dur="500" fill="hold"/>
                                        <p:tgtEl>
                                          <p:spTgt spid="97285"/>
                                        </p:tgtEl>
                                        <p:attrNameLst>
                                          <p:attrName>ppt_x</p:attrName>
                                        </p:attrNameLst>
                                      </p:cBhvr>
                                      <p:tavLst>
                                        <p:tav tm="0">
                                          <p:val>
                                            <p:strVal val="1+#ppt_w/2"/>
                                          </p:val>
                                        </p:tav>
                                        <p:tav tm="100000">
                                          <p:val>
                                            <p:strVal val="#ppt_x"/>
                                          </p:val>
                                        </p:tav>
                                      </p:tavLst>
                                    </p:anim>
                                    <p:anim calcmode="lin" valueType="num">
                                      <p:cBhvr additive="base">
                                        <p:cTn id="8" dur="500" fill="hold"/>
                                        <p:tgtEl>
                                          <p:spTgt spid="9728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7282"/>
                                        </p:tgtEl>
                                        <p:attrNameLst>
                                          <p:attrName>style.visibility</p:attrName>
                                        </p:attrNameLst>
                                      </p:cBhvr>
                                      <p:to>
                                        <p:strVal val="visible"/>
                                      </p:to>
                                    </p:set>
                                    <p:anim calcmode="lin" valueType="num">
                                      <p:cBhvr additive="base">
                                        <p:cTn id="13" dur="500" fill="hold"/>
                                        <p:tgtEl>
                                          <p:spTgt spid="97282"/>
                                        </p:tgtEl>
                                        <p:attrNameLst>
                                          <p:attrName>ppt_x</p:attrName>
                                        </p:attrNameLst>
                                      </p:cBhvr>
                                      <p:tavLst>
                                        <p:tav tm="0">
                                          <p:val>
                                            <p:strVal val="#ppt_x"/>
                                          </p:val>
                                        </p:tav>
                                        <p:tav tm="100000">
                                          <p:val>
                                            <p:strVal val="#ppt_x"/>
                                          </p:val>
                                        </p:tav>
                                      </p:tavLst>
                                    </p:anim>
                                    <p:anim calcmode="lin" valueType="num">
                                      <p:cBhvr additive="base">
                                        <p:cTn id="14" dur="500" fill="hold"/>
                                        <p:tgtEl>
                                          <p:spTgt spid="972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7284"/>
                                        </p:tgtEl>
                                        <p:attrNameLst>
                                          <p:attrName>style.visibility</p:attrName>
                                        </p:attrNameLst>
                                      </p:cBhvr>
                                      <p:to>
                                        <p:strVal val="visible"/>
                                      </p:to>
                                    </p:set>
                                    <p:anim calcmode="lin" valueType="num">
                                      <p:cBhvr additive="base">
                                        <p:cTn id="19" dur="500" fill="hold"/>
                                        <p:tgtEl>
                                          <p:spTgt spid="97284"/>
                                        </p:tgtEl>
                                        <p:attrNameLst>
                                          <p:attrName>ppt_x</p:attrName>
                                        </p:attrNameLst>
                                      </p:cBhvr>
                                      <p:tavLst>
                                        <p:tav tm="0">
                                          <p:val>
                                            <p:strVal val="#ppt_x"/>
                                          </p:val>
                                        </p:tav>
                                        <p:tav tm="100000">
                                          <p:val>
                                            <p:strVal val="#ppt_x"/>
                                          </p:val>
                                        </p:tav>
                                      </p:tavLst>
                                    </p:anim>
                                    <p:anim calcmode="lin" valueType="num">
                                      <p:cBhvr additive="base">
                                        <p:cTn id="20" dur="500" fill="hold"/>
                                        <p:tgtEl>
                                          <p:spTgt spid="972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43</a:t>
            </a:fld>
            <a:endParaRPr lang="en-GB"/>
          </a:p>
        </p:txBody>
      </p:sp>
      <p:sp>
        <p:nvSpPr>
          <p:cNvPr id="4" name="Content Placeholder 5"/>
          <p:cNvSpPr txBox="1">
            <a:spLocks/>
          </p:cNvSpPr>
          <p:nvPr/>
        </p:nvSpPr>
        <p:spPr>
          <a:xfrm>
            <a:off x="179512" y="188640"/>
            <a:ext cx="8784976" cy="6440994"/>
          </a:xfrm>
          <a:prstGeom prst="rect">
            <a:avLst/>
          </a:prstGeom>
          <a:noFill/>
        </p:spPr>
        <p:txBody>
          <a:bodyPr wrap="square" rtlCol="0">
            <a:spAutoFit/>
          </a:bodyPr>
          <a:lstStyle/>
          <a:p>
            <a:pPr marL="274320" marR="0" lvl="0" indent="-274320" algn="ctr" defTabSz="914400" rtl="0" eaLnBrk="1" fontAlgn="auto" latinLnBrk="0" hangingPunct="1">
              <a:lnSpc>
                <a:spcPct val="100000"/>
              </a:lnSpc>
              <a:spcBef>
                <a:spcPct val="20000"/>
              </a:spcBef>
              <a:spcAft>
                <a:spcPts val="0"/>
              </a:spcAft>
              <a:buClr>
                <a:srgbClr val="0BD0D9"/>
              </a:buClr>
              <a:buSzPct val="95000"/>
              <a:buFont typeface="Arial" pitchFamily="34" charset="0"/>
              <a:buNone/>
              <a:tabLst/>
              <a:defRPr/>
            </a:pPr>
            <a:r>
              <a:rPr kumimoji="0" lang="en-GB" sz="2400" b="1" i="0" u="sng" strike="noStrike" kern="1200" cap="none" spc="0" normalizeH="0" baseline="0" noProof="0" dirty="0" smtClean="0">
                <a:ln>
                  <a:noFill/>
                </a:ln>
                <a:solidFill>
                  <a:srgbClr val="0000CC"/>
                </a:solidFill>
                <a:effectLst/>
                <a:uLnTx/>
                <a:uFillTx/>
                <a:latin typeface="Constantia" pitchFamily="18" charset="0"/>
                <a:cs typeface="+mn-cs"/>
              </a:rPr>
              <a:t>Advantages  of the Modern method: </a:t>
            </a:r>
            <a:endParaRPr kumimoji="0" lang="en-GB" sz="1200" b="1" i="0" u="none" strike="noStrike" kern="1200" cap="none" spc="0" normalizeH="0" baseline="0" noProof="0" dirty="0" smtClean="0">
              <a:ln>
                <a:noFill/>
              </a:ln>
              <a:solidFill>
                <a:schemeClr val="tx1"/>
              </a:solidFill>
              <a:effectLst/>
              <a:uLnTx/>
              <a:uFillTx/>
              <a:latin typeface="Constantia" pitchFamily="18" charset="0"/>
              <a:cs typeface="+mn-cs"/>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Arial" pitchFamily="34" charset="0"/>
              <a:buNone/>
              <a:tabLst/>
              <a:defRPr/>
            </a:pPr>
            <a:r>
              <a:rPr kumimoji="0" lang="en-GB" sz="1600" b="0" i="0" u="none" strike="noStrike" kern="1200" cap="none" spc="0" normalizeH="0" baseline="0" noProof="0" dirty="0" smtClean="0">
                <a:ln>
                  <a:noFill/>
                </a:ln>
                <a:solidFill>
                  <a:prstClr val="black"/>
                </a:solidFill>
                <a:effectLst/>
                <a:uLnTx/>
                <a:uFillTx/>
                <a:latin typeface="Constantia" pitchFamily="18" charset="0"/>
                <a:cs typeface="+mn-cs"/>
              </a:rPr>
              <a:t>Road-Markings are the modern way of displaying road-restriction messages to traffic. </a:t>
            </a:r>
            <a:r>
              <a:rPr lang="en-GB" sz="1600" dirty="0" smtClean="0">
                <a:solidFill>
                  <a:prstClr val="black"/>
                </a:solidFill>
                <a:latin typeface="Constantia" pitchFamily="18" charset="0"/>
                <a:cs typeface="+mn-cs"/>
              </a:rPr>
              <a:t> </a:t>
            </a:r>
            <a:r>
              <a:rPr kumimoji="0" lang="en-GB" sz="1600" b="0" i="0" u="none" strike="noStrike" kern="1200" cap="none" spc="0" normalizeH="0" baseline="0" noProof="0" dirty="0" smtClean="0">
                <a:ln>
                  <a:noFill/>
                </a:ln>
                <a:solidFill>
                  <a:prstClr val="black"/>
                </a:solidFill>
                <a:effectLst/>
                <a:uLnTx/>
                <a:uFillTx/>
                <a:latin typeface="Constantia" pitchFamily="18" charset="0"/>
                <a:cs typeface="+mn-cs"/>
              </a:rPr>
              <a:t>They are painted on the road surface, giving a clearer message than kerbside stand-signs which reduce road-width and capacity.  </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Arial" pitchFamily="34" charset="0"/>
              <a:buNone/>
              <a:tabLst/>
              <a:defRPr/>
            </a:pPr>
            <a:endParaRPr kumimoji="0" lang="en-GB" sz="700" b="0" i="0" u="sng" strike="noStrike" kern="1200" cap="none" spc="0" normalizeH="0" baseline="0" noProof="0" dirty="0" smtClean="0">
              <a:ln>
                <a:noFill/>
              </a:ln>
              <a:solidFill>
                <a:srgbClr val="0000CC"/>
              </a:solidFill>
              <a:effectLst/>
              <a:uLnTx/>
              <a:uFillTx/>
              <a:latin typeface="Constantia" pitchFamily="18" charset="0"/>
              <a:cs typeface="+mn-cs"/>
            </a:endParaRPr>
          </a:p>
          <a:p>
            <a:pPr marL="285750" lvl="0" indent="-285750" fontAlgn="auto">
              <a:spcBef>
                <a:spcPct val="20000"/>
              </a:spcBef>
              <a:spcAft>
                <a:spcPts val="0"/>
              </a:spcAft>
              <a:buClr>
                <a:srgbClr val="0BD0D9"/>
              </a:buClr>
              <a:buSzPct val="95000"/>
              <a:buFont typeface="Arial" pitchFamily="34" charset="0"/>
              <a:buChar char="•"/>
              <a:defRPr/>
            </a:pPr>
            <a:r>
              <a:rPr lang="en-GB" sz="1600" dirty="0" smtClean="0">
                <a:solidFill>
                  <a:prstClr val="black"/>
                </a:solidFill>
                <a:latin typeface="Constantia" pitchFamily="18" charset="0"/>
                <a:cs typeface="+mn-cs"/>
              </a:rPr>
              <a:t>On road surface restriction markings </a:t>
            </a:r>
            <a:r>
              <a:rPr lang="en-GB" sz="1600" b="1" dirty="0" smtClean="0">
                <a:solidFill>
                  <a:srgbClr val="FF0000"/>
                </a:solidFill>
                <a:latin typeface="Constantia" pitchFamily="18" charset="0"/>
                <a:cs typeface="+mn-cs"/>
              </a:rPr>
              <a:t>DO NOT </a:t>
            </a:r>
            <a:r>
              <a:rPr lang="en-GB" sz="1600" dirty="0" smtClean="0">
                <a:solidFill>
                  <a:prstClr val="black"/>
                </a:solidFill>
                <a:latin typeface="Constantia" pitchFamily="18" charset="0"/>
                <a:cs typeface="+mn-cs"/>
              </a:rPr>
              <a:t>affect or reduce the road capacity;</a:t>
            </a:r>
          </a:p>
          <a:p>
            <a:pPr marL="285750" lvl="0" indent="-285750" fontAlgn="auto">
              <a:spcBef>
                <a:spcPct val="20000"/>
              </a:spcBef>
              <a:spcAft>
                <a:spcPts val="0"/>
              </a:spcAft>
              <a:buClr>
                <a:srgbClr val="0BD0D9"/>
              </a:buClr>
              <a:buSzPct val="95000"/>
              <a:buFont typeface="Arial" pitchFamily="34" charset="0"/>
              <a:buChar char="•"/>
              <a:defRPr/>
            </a:pPr>
            <a:r>
              <a:rPr lang="en-GB" sz="1600" dirty="0" smtClean="0">
                <a:solidFill>
                  <a:prstClr val="black"/>
                </a:solidFill>
                <a:latin typeface="Constantia" pitchFamily="18" charset="0"/>
                <a:cs typeface="+mn-cs"/>
              </a:rPr>
              <a:t>They indicate exactly where the restriction starts and where it ends;</a:t>
            </a:r>
          </a:p>
          <a:p>
            <a:pPr marL="285750" lvl="0" indent="-285750" fontAlgn="auto">
              <a:spcBef>
                <a:spcPct val="20000"/>
              </a:spcBef>
              <a:spcAft>
                <a:spcPts val="0"/>
              </a:spcAft>
              <a:buClr>
                <a:srgbClr val="0BD0D9"/>
              </a:buClr>
              <a:buSzPct val="95000"/>
              <a:buFont typeface="Arial" pitchFamily="34" charset="0"/>
              <a:buChar char="•"/>
              <a:defRPr/>
            </a:pPr>
            <a:r>
              <a:rPr lang="en-GB" sz="1600" dirty="0" smtClean="0">
                <a:solidFill>
                  <a:prstClr val="black"/>
                </a:solidFill>
                <a:latin typeface="Constantia" pitchFamily="18" charset="0"/>
                <a:cs typeface="+mn-cs"/>
              </a:rPr>
              <a:t>They indicate the times and days of the restriction.  </a:t>
            </a:r>
          </a:p>
          <a:p>
            <a:pPr marL="285750" lvl="0" indent="-285750" fontAlgn="auto">
              <a:spcBef>
                <a:spcPct val="20000"/>
              </a:spcBef>
              <a:spcAft>
                <a:spcPts val="0"/>
              </a:spcAft>
              <a:buClr>
                <a:srgbClr val="0BD0D9"/>
              </a:buClr>
              <a:buSzPct val="95000"/>
              <a:buFont typeface="Arial" pitchFamily="34" charset="0"/>
              <a:buChar char="•"/>
              <a:defRPr/>
            </a:pPr>
            <a:r>
              <a:rPr lang="en-GB" sz="1600" dirty="0" smtClean="0">
                <a:solidFill>
                  <a:prstClr val="black"/>
                </a:solidFill>
                <a:latin typeface="Constantia" pitchFamily="18" charset="0"/>
                <a:cs typeface="+mn-cs"/>
              </a:rPr>
              <a:t>They give a Driver </a:t>
            </a:r>
            <a:r>
              <a:rPr lang="en-GB" sz="1600" dirty="0">
                <a:solidFill>
                  <a:prstClr val="black"/>
                </a:solidFill>
                <a:latin typeface="Constantia" pitchFamily="18" charset="0"/>
                <a:cs typeface="+mn-cs"/>
              </a:rPr>
              <a:t> </a:t>
            </a:r>
            <a:r>
              <a:rPr lang="en-GB" sz="1600" dirty="0" smtClean="0">
                <a:solidFill>
                  <a:prstClr val="black"/>
                </a:solidFill>
                <a:latin typeface="Constantia" pitchFamily="18" charset="0"/>
                <a:cs typeface="+mn-cs"/>
              </a:rPr>
              <a:t>the chance to concentrate on safety on the road</a:t>
            </a:r>
          </a:p>
          <a:p>
            <a:pPr lvl="0" fontAlgn="auto">
              <a:spcBef>
                <a:spcPct val="20000"/>
              </a:spcBef>
              <a:spcAft>
                <a:spcPts val="0"/>
              </a:spcAft>
              <a:buClr>
                <a:srgbClr val="0BD0D9"/>
              </a:buClr>
              <a:buSzPct val="95000"/>
              <a:defRPr/>
            </a:pPr>
            <a:r>
              <a:rPr lang="en-GB" sz="1600" dirty="0">
                <a:solidFill>
                  <a:prstClr val="black"/>
                </a:solidFill>
                <a:latin typeface="Constantia" pitchFamily="18" charset="0"/>
                <a:cs typeface="+mn-cs"/>
              </a:rPr>
              <a:t> </a:t>
            </a:r>
            <a:r>
              <a:rPr lang="en-GB" sz="1600" dirty="0" smtClean="0">
                <a:solidFill>
                  <a:prstClr val="black"/>
                </a:solidFill>
                <a:latin typeface="Constantia" pitchFamily="18" charset="0"/>
                <a:cs typeface="+mn-cs"/>
              </a:rPr>
              <a:t>      thereby reducing the risk of accidents (road-crash).</a:t>
            </a:r>
            <a:r>
              <a:rPr kumimoji="0" lang="en-GB" sz="1600" b="0" i="0" u="none" strike="noStrike" kern="1200" cap="none" spc="0" normalizeH="0" baseline="0" noProof="0" dirty="0" smtClean="0">
                <a:ln>
                  <a:noFill/>
                </a:ln>
                <a:solidFill>
                  <a:prstClr val="black"/>
                </a:solidFill>
                <a:effectLst/>
                <a:uLnTx/>
                <a:uFillTx/>
                <a:latin typeface="Constantia" pitchFamily="18" charset="0"/>
                <a:cs typeface="+mn-cs"/>
              </a:rPr>
              <a:t>  </a:t>
            </a:r>
          </a:p>
          <a:p>
            <a:pPr marL="285750" marR="0" lvl="0" indent="-285750" algn="l" defTabSz="914400" rtl="0" eaLnBrk="1" fontAlgn="auto" latinLnBrk="0" hangingPunct="1">
              <a:lnSpc>
                <a:spcPct val="100000"/>
              </a:lnSpc>
              <a:spcBef>
                <a:spcPct val="20000"/>
              </a:spcBef>
              <a:spcAft>
                <a:spcPts val="0"/>
              </a:spcAft>
              <a:buClr>
                <a:srgbClr val="0BD0D9"/>
              </a:buClr>
              <a:buSzPct val="95000"/>
              <a:buFont typeface="Arial" pitchFamily="34" charset="0"/>
              <a:buChar char="•"/>
              <a:tabLst/>
              <a:defRPr/>
            </a:pPr>
            <a:endParaRPr kumimoji="0" lang="en-GB" sz="1000" b="0" i="0" u="none" strike="noStrike" kern="1200" cap="none" spc="0" normalizeH="0" baseline="0" noProof="0" dirty="0" smtClean="0">
              <a:ln>
                <a:noFill/>
              </a:ln>
              <a:solidFill>
                <a:prstClr val="black"/>
              </a:solidFill>
              <a:effectLst/>
              <a:uLnTx/>
              <a:uFillTx/>
              <a:latin typeface="Constantia" pitchFamily="18" charset="0"/>
              <a:cs typeface="+mn-cs"/>
            </a:endParaRPr>
          </a:p>
          <a:p>
            <a:pPr marL="285750" lvl="0" indent="-285750" fontAlgn="auto">
              <a:spcBef>
                <a:spcPct val="20000"/>
              </a:spcBef>
              <a:spcAft>
                <a:spcPts val="0"/>
              </a:spcAft>
              <a:buClr>
                <a:srgbClr val="0BD0D9"/>
              </a:buClr>
              <a:buSzPct val="95000"/>
              <a:buFont typeface="Arial" pitchFamily="34" charset="0"/>
              <a:buChar char="•"/>
              <a:defRPr/>
            </a:pPr>
            <a:r>
              <a:rPr lang="en-GB" sz="1600" b="1" u="sng" dirty="0" smtClean="0">
                <a:solidFill>
                  <a:srgbClr val="0000CC"/>
                </a:solidFill>
                <a:latin typeface="Constantia" pitchFamily="18" charset="0"/>
                <a:cs typeface="+mn-cs"/>
              </a:rPr>
              <a:t>NOTE: </a:t>
            </a:r>
            <a:r>
              <a:rPr lang="en-GB" sz="1600" dirty="0" smtClean="0">
                <a:solidFill>
                  <a:prstClr val="black"/>
                </a:solidFill>
                <a:latin typeface="Constantia" pitchFamily="18" charset="0"/>
                <a:cs typeface="+mn-cs"/>
              </a:rPr>
              <a:t>Some roads may NOT be tarmacked but we have the solution. </a:t>
            </a:r>
          </a:p>
          <a:p>
            <a:pPr lvl="0" fontAlgn="auto">
              <a:spcBef>
                <a:spcPct val="20000"/>
              </a:spcBef>
              <a:spcAft>
                <a:spcPts val="0"/>
              </a:spcAft>
              <a:buClr>
                <a:srgbClr val="0BD0D9"/>
              </a:buClr>
              <a:buSzPct val="95000"/>
              <a:defRPr/>
            </a:pPr>
            <a:endParaRPr lang="en-GB" sz="1000" dirty="0" smtClean="0">
              <a:solidFill>
                <a:prstClr val="black"/>
              </a:solidFill>
              <a:latin typeface="Constantia" pitchFamily="18" charset="0"/>
              <a:cs typeface="+mn-cs"/>
            </a:endParaRPr>
          </a:p>
          <a:p>
            <a:pPr marL="342900" lvl="0" indent="-342900">
              <a:lnSpc>
                <a:spcPct val="115000"/>
              </a:lnSpc>
              <a:spcAft>
                <a:spcPts val="0"/>
              </a:spcAft>
              <a:buFont typeface="Symbol"/>
              <a:buChar char=""/>
            </a:pPr>
            <a:r>
              <a:rPr lang="en-GB" sz="1600" dirty="0">
                <a:latin typeface="Constantia" pitchFamily="18" charset="0"/>
                <a:ea typeface="Calibri"/>
                <a:cs typeface="Times New Roman"/>
              </a:rPr>
              <a:t>Instead of wasting public funds to “monitor, enforce and or </a:t>
            </a:r>
            <a:r>
              <a:rPr lang="en-GB" sz="1600" dirty="0" smtClean="0">
                <a:latin typeface="Constantia" pitchFamily="18" charset="0"/>
                <a:ea typeface="Calibri"/>
                <a:cs typeface="Times New Roman"/>
              </a:rPr>
              <a:t> guide </a:t>
            </a:r>
            <a:r>
              <a:rPr lang="en-GB" sz="1600" dirty="0">
                <a:latin typeface="Constantia" pitchFamily="18" charset="0"/>
                <a:ea typeface="Calibri"/>
                <a:cs typeface="Times New Roman"/>
              </a:rPr>
              <a:t>traffic” on public roads, Traffic </a:t>
            </a:r>
            <a:r>
              <a:rPr lang="en-GB" sz="1600" dirty="0" smtClean="0">
                <a:latin typeface="Constantia" pitchFamily="18" charset="0"/>
                <a:ea typeface="Calibri"/>
                <a:cs typeface="Times New Roman"/>
              </a:rPr>
              <a:t>offenders </a:t>
            </a:r>
            <a:r>
              <a:rPr lang="en-GB" sz="1600" dirty="0">
                <a:latin typeface="Constantia" pitchFamily="18" charset="0"/>
                <a:ea typeface="Calibri"/>
                <a:cs typeface="Times New Roman"/>
              </a:rPr>
              <a:t>or </a:t>
            </a:r>
            <a:r>
              <a:rPr lang="en-GB" sz="1600" dirty="0" smtClean="0">
                <a:latin typeface="Constantia" pitchFamily="18" charset="0"/>
                <a:ea typeface="Calibri"/>
                <a:cs typeface="Times New Roman"/>
              </a:rPr>
              <a:t> those </a:t>
            </a:r>
            <a:r>
              <a:rPr lang="en-GB" sz="1600" dirty="0">
                <a:latin typeface="Constantia" pitchFamily="18" charset="0"/>
                <a:ea typeface="Calibri"/>
                <a:cs typeface="Times New Roman"/>
              </a:rPr>
              <a:t>that violate rules of the road (Highway code) instead become a </a:t>
            </a:r>
            <a:r>
              <a:rPr lang="en-GB" sz="1600" b="1" dirty="0">
                <a:latin typeface="Constantia" pitchFamily="18" charset="0"/>
                <a:ea typeface="Calibri"/>
                <a:cs typeface="Times New Roman"/>
              </a:rPr>
              <a:t>REVENUE BASE </a:t>
            </a:r>
            <a:r>
              <a:rPr lang="en-GB" sz="1600" dirty="0">
                <a:latin typeface="Constantia" pitchFamily="18" charset="0"/>
                <a:ea typeface="Calibri"/>
                <a:cs typeface="Times New Roman"/>
              </a:rPr>
              <a:t>to the national </a:t>
            </a:r>
            <a:r>
              <a:rPr lang="en-GB" sz="1600" dirty="0" smtClean="0">
                <a:latin typeface="Constantia" pitchFamily="18" charset="0"/>
                <a:ea typeface="Calibri"/>
                <a:cs typeface="Times New Roman"/>
              </a:rPr>
              <a:t>economy in form of express fines. </a:t>
            </a:r>
          </a:p>
          <a:p>
            <a:pPr lvl="0">
              <a:lnSpc>
                <a:spcPct val="115000"/>
              </a:lnSpc>
              <a:spcAft>
                <a:spcPts val="0"/>
              </a:spcAft>
            </a:pPr>
            <a:r>
              <a:rPr lang="en-GB" sz="1600" dirty="0">
                <a:latin typeface="Constantia" pitchFamily="18" charset="0"/>
                <a:ea typeface="Calibri"/>
                <a:cs typeface="Times New Roman"/>
              </a:rPr>
              <a:t> </a:t>
            </a:r>
            <a:r>
              <a:rPr lang="en-GB" sz="1600" dirty="0" smtClean="0">
                <a:latin typeface="Constantia" pitchFamily="18" charset="0"/>
                <a:ea typeface="Calibri"/>
                <a:cs typeface="Times New Roman"/>
              </a:rPr>
              <a:t>      </a:t>
            </a:r>
            <a:r>
              <a:rPr lang="en-GB" sz="1600" u="sng" dirty="0" smtClean="0">
                <a:latin typeface="Constantia" pitchFamily="18" charset="0"/>
                <a:ea typeface="Calibri"/>
                <a:cs typeface="Times New Roman"/>
              </a:rPr>
              <a:t>This </a:t>
            </a:r>
            <a:r>
              <a:rPr lang="en-GB" sz="1600" u="sng" dirty="0">
                <a:latin typeface="Constantia" pitchFamily="18" charset="0"/>
                <a:ea typeface="Calibri"/>
                <a:cs typeface="Times New Roman"/>
              </a:rPr>
              <a:t>is the principal in developed countries. </a:t>
            </a:r>
            <a:endParaRPr lang="en-GB" sz="1600" u="sng" dirty="0" smtClean="0">
              <a:latin typeface="Constantia" pitchFamily="18" charset="0"/>
              <a:ea typeface="Calibri"/>
              <a:cs typeface="Times New Roman"/>
            </a:endParaRPr>
          </a:p>
          <a:p>
            <a:pPr lvl="0">
              <a:lnSpc>
                <a:spcPct val="115000"/>
              </a:lnSpc>
              <a:spcAft>
                <a:spcPts val="0"/>
              </a:spcAft>
            </a:pPr>
            <a:endParaRPr lang="en-GB" sz="1200" u="sng" dirty="0" smtClean="0">
              <a:latin typeface="Constantia" pitchFamily="18" charset="0"/>
              <a:ea typeface="Calibri"/>
              <a:cs typeface="Times New Roman"/>
            </a:endParaRPr>
          </a:p>
          <a:p>
            <a:pPr marL="342900" indent="-342900">
              <a:lnSpc>
                <a:spcPct val="115000"/>
              </a:lnSpc>
              <a:spcAft>
                <a:spcPts val="0"/>
              </a:spcAft>
              <a:buFont typeface="Symbol"/>
              <a:buChar char=""/>
            </a:pPr>
            <a:r>
              <a:rPr lang="en-GB" sz="1600" dirty="0" smtClean="0">
                <a:latin typeface="Constantia" pitchFamily="18" charset="0"/>
              </a:rPr>
              <a:t>This approach encourages </a:t>
            </a:r>
            <a:r>
              <a:rPr lang="en-GB" sz="1600" dirty="0">
                <a:latin typeface="Constantia" pitchFamily="18" charset="0"/>
              </a:rPr>
              <a:t>drivers to </a:t>
            </a:r>
            <a:r>
              <a:rPr lang="en-GB" sz="1600" b="1" dirty="0">
                <a:latin typeface="Constantia" pitchFamily="18" charset="0"/>
              </a:rPr>
              <a:t>study and observe </a:t>
            </a:r>
            <a:r>
              <a:rPr lang="en-GB" sz="1600" dirty="0" smtClean="0">
                <a:latin typeface="Constantia" pitchFamily="18" charset="0"/>
              </a:rPr>
              <a:t>the </a:t>
            </a:r>
            <a:r>
              <a:rPr lang="en-GB" sz="1600" dirty="0">
                <a:latin typeface="Constantia" pitchFamily="18" charset="0"/>
              </a:rPr>
              <a:t>HIGHWAY CODE in a bid to avoid the express fines. Consequently the road crash-rate and traffic offences will significantly drop. </a:t>
            </a:r>
            <a:endParaRPr lang="en-GB" sz="1600" dirty="0" smtClean="0">
              <a:latin typeface="Constantia" pitchFamily="18" charset="0"/>
              <a:ea typeface="Calibri"/>
              <a:cs typeface="Times New Roman"/>
            </a:endParaRPr>
          </a:p>
          <a:p>
            <a:pPr lvl="0">
              <a:lnSpc>
                <a:spcPct val="115000"/>
              </a:lnSpc>
              <a:spcAft>
                <a:spcPts val="0"/>
              </a:spcAft>
            </a:pPr>
            <a:r>
              <a:rPr lang="en-GB" sz="1600" dirty="0">
                <a:latin typeface="Constantia" pitchFamily="18" charset="0"/>
                <a:ea typeface="Calibri"/>
                <a:cs typeface="Times New Roman"/>
              </a:rPr>
              <a:t> </a:t>
            </a:r>
            <a:r>
              <a:rPr lang="en-GB" sz="1600" dirty="0" smtClean="0">
                <a:latin typeface="Constantia" pitchFamily="18" charset="0"/>
                <a:ea typeface="Calibri"/>
                <a:cs typeface="Times New Roman"/>
              </a:rPr>
              <a:t>       The </a:t>
            </a:r>
            <a:r>
              <a:rPr lang="en-GB" sz="1600" dirty="0">
                <a:latin typeface="Constantia" pitchFamily="18" charset="0"/>
                <a:ea typeface="Calibri"/>
                <a:cs typeface="Times New Roman"/>
              </a:rPr>
              <a:t>Highway code includes the </a:t>
            </a:r>
            <a:r>
              <a:rPr lang="en-GB" sz="1600" b="1" dirty="0">
                <a:latin typeface="Constantia" pitchFamily="18" charset="0"/>
                <a:ea typeface="Calibri"/>
                <a:cs typeface="Times New Roman"/>
              </a:rPr>
              <a:t>“on road surface restriction markings”.</a:t>
            </a:r>
            <a:endParaRPr lang="en-GB" sz="1600" dirty="0">
              <a:latin typeface="Constantia" pitchFamily="18" charset="0"/>
              <a:ea typeface="Calibri"/>
              <a:cs typeface="Times New Roman"/>
            </a:endParaRPr>
          </a:p>
          <a:p>
            <a:pPr lvl="1">
              <a:lnSpc>
                <a:spcPct val="115000"/>
              </a:lnSpc>
              <a:spcAft>
                <a:spcPts val="0"/>
              </a:spcAft>
            </a:pPr>
            <a:endParaRPr lang="en-GB" sz="900" dirty="0" smtClean="0">
              <a:latin typeface="Constantia" pitchFamily="18" charset="0"/>
              <a:ea typeface="Calibri"/>
              <a:cs typeface="Times New Roman"/>
            </a:endParaRPr>
          </a:p>
          <a:p>
            <a:pPr>
              <a:lnSpc>
                <a:spcPct val="115000"/>
              </a:lnSpc>
              <a:spcAft>
                <a:spcPts val="0"/>
              </a:spcAft>
            </a:pPr>
            <a:r>
              <a:rPr lang="en-GB" sz="1600" b="1" u="sng" dirty="0" smtClean="0">
                <a:latin typeface="Constantia" pitchFamily="18" charset="0"/>
                <a:ea typeface="Calibri"/>
                <a:cs typeface="Times New Roman"/>
              </a:rPr>
              <a:t>NOTE</a:t>
            </a:r>
            <a:r>
              <a:rPr lang="en-GB" sz="1600" b="1" dirty="0">
                <a:latin typeface="Constantia" pitchFamily="18" charset="0"/>
                <a:ea typeface="Calibri"/>
                <a:cs typeface="Times New Roman"/>
              </a:rPr>
              <a:t>: Every driver is required by law to </a:t>
            </a:r>
            <a:r>
              <a:rPr lang="en-GB" sz="1600" b="1" dirty="0" smtClean="0">
                <a:latin typeface="Constantia" pitchFamily="18" charset="0"/>
                <a:ea typeface="Calibri"/>
                <a:cs typeface="Times New Roman"/>
              </a:rPr>
              <a:t>master the </a:t>
            </a:r>
            <a:r>
              <a:rPr lang="en-GB" sz="1600" b="1" dirty="0">
                <a:latin typeface="Constantia" pitchFamily="18" charset="0"/>
                <a:ea typeface="Calibri"/>
                <a:cs typeface="Times New Roman"/>
              </a:rPr>
              <a:t>Highway code before getting on road</a:t>
            </a:r>
            <a:r>
              <a:rPr lang="en-GB" sz="1600" b="1" dirty="0" smtClean="0">
                <a:latin typeface="Constantia" pitchFamily="18" charset="0"/>
                <a:ea typeface="Calibri"/>
                <a:cs typeface="Times New Roman"/>
              </a:rPr>
              <a:t>.</a:t>
            </a:r>
            <a:endParaRPr lang="en-GB" sz="1600" b="1" dirty="0">
              <a:latin typeface="Constantia" pitchFamily="18" charset="0"/>
              <a:ea typeface="Calibri"/>
              <a:cs typeface="Times New Roman"/>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4422"/>
            <a:ext cx="8229600" cy="4857784"/>
          </a:xfrm>
        </p:spPr>
        <p:txBody>
          <a:bodyPr>
            <a:noAutofit/>
          </a:bodyPr>
          <a:lstStyle/>
          <a:p>
            <a:r>
              <a:rPr lang="en-GB" sz="13800" dirty="0" smtClean="0">
                <a:solidFill>
                  <a:srgbClr val="0000CC"/>
                </a:solidFill>
                <a:effectLst>
                  <a:outerShdw blurRad="38100" dist="38100" dir="2700000" algn="tl">
                    <a:srgbClr val="000000">
                      <a:alpha val="43137"/>
                    </a:srgbClr>
                  </a:outerShdw>
                </a:effectLst>
                <a:latin typeface="Elephant" pitchFamily="18" charset="0"/>
              </a:rPr>
              <a:t>Tackling</a:t>
            </a:r>
            <a:r>
              <a:rPr lang="en-GB" sz="7200" dirty="0" smtClean="0">
                <a:solidFill>
                  <a:srgbClr val="0000CC"/>
                </a:solidFill>
                <a:effectLst>
                  <a:outerShdw blurRad="38100" dist="38100" dir="2700000" algn="tl">
                    <a:srgbClr val="000000">
                      <a:alpha val="43137"/>
                    </a:srgbClr>
                  </a:outerShdw>
                </a:effectLst>
                <a:latin typeface="Elephant" pitchFamily="18" charset="0"/>
              </a:rPr>
              <a:t> </a:t>
            </a:r>
            <a:br>
              <a:rPr lang="en-GB" sz="7200" dirty="0" smtClean="0">
                <a:solidFill>
                  <a:srgbClr val="0000CC"/>
                </a:solidFill>
                <a:effectLst>
                  <a:outerShdw blurRad="38100" dist="38100" dir="2700000" algn="tl">
                    <a:srgbClr val="000000">
                      <a:alpha val="43137"/>
                    </a:srgbClr>
                  </a:outerShdw>
                </a:effectLst>
                <a:latin typeface="Elephant" pitchFamily="18" charset="0"/>
              </a:rPr>
            </a:br>
            <a:r>
              <a:rPr lang="en-GB" sz="7200" dirty="0" smtClean="0">
                <a:solidFill>
                  <a:srgbClr val="0000CC"/>
                </a:solidFill>
                <a:effectLst>
                  <a:outerShdw blurRad="38100" dist="38100" dir="2700000" algn="tl">
                    <a:srgbClr val="000000">
                      <a:alpha val="43137"/>
                    </a:srgbClr>
                  </a:outerShdw>
                </a:effectLst>
                <a:latin typeface="Elephant" pitchFamily="18" charset="0"/>
              </a:rPr>
              <a:t>Traffic </a:t>
            </a:r>
            <a:r>
              <a:rPr lang="en-GB" sz="6600" dirty="0" smtClean="0">
                <a:solidFill>
                  <a:srgbClr val="0000CC"/>
                </a:solidFill>
                <a:effectLst>
                  <a:outerShdw blurRad="38100" dist="38100" dir="2700000" algn="tl">
                    <a:srgbClr val="000000">
                      <a:alpha val="43137"/>
                    </a:srgbClr>
                  </a:outerShdw>
                </a:effectLst>
                <a:latin typeface="Elephant" pitchFamily="18" charset="0"/>
              </a:rPr>
              <a:t>jam </a:t>
            </a:r>
            <a:br>
              <a:rPr lang="en-GB" sz="6600" dirty="0" smtClean="0">
                <a:solidFill>
                  <a:srgbClr val="0000CC"/>
                </a:solidFill>
                <a:effectLst>
                  <a:outerShdw blurRad="38100" dist="38100" dir="2700000" algn="tl">
                    <a:srgbClr val="000000">
                      <a:alpha val="43137"/>
                    </a:srgbClr>
                  </a:outerShdw>
                </a:effectLst>
                <a:latin typeface="Elephant" pitchFamily="18" charset="0"/>
              </a:rPr>
            </a:br>
            <a:r>
              <a:rPr lang="en-GB" sz="6600" u="sng" dirty="0" smtClean="0">
                <a:solidFill>
                  <a:srgbClr val="0000CC"/>
                </a:solidFill>
                <a:effectLst>
                  <a:outerShdw blurRad="38100" dist="38100" dir="2700000" algn="tl">
                    <a:srgbClr val="000000">
                      <a:alpha val="43137"/>
                    </a:srgbClr>
                  </a:outerShdw>
                </a:effectLst>
                <a:latin typeface="Elephant" pitchFamily="18" charset="0"/>
              </a:rPr>
              <a:t>along streets</a:t>
            </a:r>
            <a:r>
              <a:rPr lang="en-GB" sz="6600" dirty="0" smtClean="0">
                <a:solidFill>
                  <a:srgbClr val="0000CC"/>
                </a:solidFill>
                <a:effectLst>
                  <a:outerShdw blurRad="38100" dist="38100" dir="2700000" algn="tl">
                    <a:srgbClr val="000000">
                      <a:alpha val="43137"/>
                    </a:srgbClr>
                  </a:outerShdw>
                </a:effectLst>
                <a:latin typeface="Elephant" pitchFamily="18" charset="0"/>
              </a:rPr>
              <a:t/>
            </a:r>
            <a:br>
              <a:rPr lang="en-GB" sz="6600" dirty="0" smtClean="0">
                <a:solidFill>
                  <a:srgbClr val="0000CC"/>
                </a:solidFill>
                <a:effectLst>
                  <a:outerShdw blurRad="38100" dist="38100" dir="2700000" algn="tl">
                    <a:srgbClr val="000000">
                      <a:alpha val="43137"/>
                    </a:srgbClr>
                  </a:outerShdw>
                </a:effectLst>
                <a:latin typeface="Elephant" pitchFamily="18" charset="0"/>
              </a:rPr>
            </a:br>
            <a:endParaRPr lang="en-GB" sz="7200" dirty="0">
              <a:solidFill>
                <a:srgbClr val="0000CC"/>
              </a:solidFill>
              <a:effectLst>
                <a:outerShdw blurRad="38100" dist="38100" dir="2700000" algn="tl">
                  <a:srgbClr val="000000">
                    <a:alpha val="43137"/>
                  </a:srgbClr>
                </a:outerShdw>
              </a:effectLst>
              <a:latin typeface="Elephant" pitchFamily="18" charset="0"/>
            </a:endParaRPr>
          </a:p>
        </p:txBody>
      </p:sp>
      <p:sp>
        <p:nvSpPr>
          <p:cNvPr id="4" name="Slide Number Placeholder 3"/>
          <p:cNvSpPr>
            <a:spLocks noGrp="1"/>
          </p:cNvSpPr>
          <p:nvPr>
            <p:ph type="sldNum" sz="quarter" idx="12"/>
          </p:nvPr>
        </p:nvSpPr>
        <p:spPr/>
        <p:txBody>
          <a:bodyPr/>
          <a:lstStyle/>
          <a:p>
            <a:pPr>
              <a:defRPr/>
            </a:pPr>
            <a:fld id="{3AC2D234-784B-4266-A212-15CE38B185D6}" type="slidenum">
              <a:rPr lang="en-GB" smtClean="0"/>
              <a:pPr>
                <a:defRPr/>
              </a:pPr>
              <a:t>44</a:t>
            </a:fld>
            <a:endParaRPr lang="en-GB"/>
          </a:p>
        </p:txBody>
      </p:sp>
    </p:spTree>
  </p:cSld>
  <p:clrMapOvr>
    <a:masterClrMapping/>
  </p:clrMapOvr>
  <p:transition>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500298" y="6215082"/>
            <a:ext cx="4214842" cy="365125"/>
          </a:xfrm>
        </p:spPr>
        <p:txBody>
          <a:bodyPr/>
          <a:lstStyle/>
          <a:p>
            <a:pPr>
              <a:defRPr/>
            </a:pPr>
            <a:r>
              <a:rPr lang="en-GB" sz="1400" i="1" dirty="0" smtClean="0">
                <a:solidFill>
                  <a:schemeClr val="tx1"/>
                </a:solidFill>
              </a:rPr>
              <a:t>Tackling  Traffic congestion along streets</a:t>
            </a:r>
            <a:endParaRPr lang="en-GB" sz="1400" i="1" dirty="0">
              <a:solidFill>
                <a:schemeClr val="tx1"/>
              </a:solidFill>
            </a:endParaRPr>
          </a:p>
        </p:txBody>
      </p:sp>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45</a:t>
            </a:fld>
            <a:endParaRPr lang="en-GB"/>
          </a:p>
        </p:txBody>
      </p:sp>
      <p:sp>
        <p:nvSpPr>
          <p:cNvPr id="4" name="Content Placeholder 7"/>
          <p:cNvSpPr txBox="1">
            <a:spLocks/>
          </p:cNvSpPr>
          <p:nvPr/>
        </p:nvSpPr>
        <p:spPr>
          <a:xfrm>
            <a:off x="285720" y="1928802"/>
            <a:ext cx="8229600" cy="403187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This approach requires that parking on parallel arterial roads </a:t>
            </a:r>
            <a:r>
              <a:rPr kumimoji="0" lang="en-GB" sz="2000" b="1"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alternate</a:t>
            </a:r>
            <a:r>
              <a:rPr kumimoji="0" lang="en-GB" sz="2000" b="0"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 at peak hours of traffic.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This means that during the morning peak hours of traffic thus from </a:t>
            </a:r>
            <a:r>
              <a:rPr kumimoji="0" lang="en-GB" sz="2000" b="1"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7am to 9:30am</a:t>
            </a:r>
            <a:r>
              <a:rPr kumimoji="0" lang="en-GB" sz="2000" b="0"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 parking, loading off-loading </a:t>
            </a:r>
            <a:r>
              <a:rPr kumimoji="0" lang="en-GB" sz="2000" b="1"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(waiting) </a:t>
            </a:r>
            <a:r>
              <a:rPr kumimoji="0" lang="en-GB" sz="2000" b="0"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is restricted  on </a:t>
            </a:r>
            <a:r>
              <a:rPr kumimoji="0" lang="en-GB" sz="2000" b="0" i="0" u="sng"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entry arterial parallel roads </a:t>
            </a:r>
            <a:r>
              <a:rPr kumimoji="0" lang="en-GB" sz="2000" b="0"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and allowed on the corresponding exit parallel arterial roads.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During the evening peak hours of traffic </a:t>
            </a:r>
            <a:r>
              <a:rPr kumimoji="0" lang="en-GB" sz="2000" b="1"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(from 4:30pm to 8pm), </a:t>
            </a:r>
            <a:r>
              <a:rPr kumimoji="0" lang="en-GB" sz="2000" b="0"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parking, loading and off-loading </a:t>
            </a:r>
            <a:r>
              <a:rPr kumimoji="0" lang="en-GB" sz="2000" b="1"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(waiting) </a:t>
            </a:r>
            <a:r>
              <a:rPr kumimoji="0" lang="en-GB" sz="2000" b="0"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is restricted on </a:t>
            </a:r>
            <a:r>
              <a:rPr kumimoji="0" lang="en-GB" sz="2000" b="0" i="0" u="sng"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exit parallel arterial roads </a:t>
            </a:r>
            <a:r>
              <a:rPr kumimoji="0" lang="en-GB" sz="2000" b="0" i="0" u="none" strike="noStrike" kern="1200" cap="none" spc="0" normalizeH="0" baseline="0" noProof="0" dirty="0" smtClean="0">
                <a:ln>
                  <a:noFill/>
                </a:ln>
                <a:solidFill>
                  <a:schemeClr val="tx1"/>
                </a:solidFill>
                <a:effectLst/>
                <a:uLnTx/>
                <a:uFillTx/>
                <a:latin typeface="Constantia" pitchFamily="18" charset="0"/>
                <a:ea typeface="+mn-ea"/>
                <a:cs typeface="Arial" pitchFamily="34" charset="0"/>
              </a:rPr>
              <a:t>and allowed on the corresponding entry arterial parallel roads. </a:t>
            </a:r>
          </a:p>
        </p:txBody>
      </p:sp>
      <p:sp>
        <p:nvSpPr>
          <p:cNvPr id="5" name="Title 1"/>
          <p:cNvSpPr txBox="1">
            <a:spLocks/>
          </p:cNvSpPr>
          <p:nvPr/>
        </p:nvSpPr>
        <p:spPr>
          <a:xfrm>
            <a:off x="428596" y="714356"/>
            <a:ext cx="8229600" cy="71438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rgbClr val="0000CC"/>
                </a:solidFill>
                <a:effectLst/>
                <a:uLnTx/>
                <a:uFillTx/>
                <a:latin typeface="Elephant" pitchFamily="18" charset="0"/>
                <a:ea typeface="+mj-ea"/>
                <a:cs typeface="+mj-cs"/>
              </a:rPr>
              <a:t>Alternating Parking on arterial roads</a:t>
            </a:r>
            <a:endParaRPr kumimoji="0" lang="en-GB" sz="5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46</a:t>
            </a:fld>
            <a:endParaRPr lang="en-GB" dirty="0"/>
          </a:p>
        </p:txBody>
      </p:sp>
      <p:pic>
        <p:nvPicPr>
          <p:cNvPr id="4" name="Picture 2"/>
          <p:cNvPicPr>
            <a:picLocks noChangeAspect="1" noChangeArrowheads="1"/>
          </p:cNvPicPr>
          <p:nvPr/>
        </p:nvPicPr>
        <p:blipFill>
          <a:blip r:embed="rId2"/>
          <a:srcRect/>
          <a:stretch>
            <a:fillRect/>
          </a:stretch>
        </p:blipFill>
        <p:spPr bwMode="auto">
          <a:xfrm>
            <a:off x="1214414" y="1714488"/>
            <a:ext cx="6500858" cy="4312236"/>
          </a:xfrm>
          <a:prstGeom prst="rect">
            <a:avLst/>
          </a:prstGeom>
          <a:noFill/>
          <a:ln w="9525">
            <a:noFill/>
            <a:miter lim="800000"/>
            <a:headEnd/>
            <a:tailEnd/>
          </a:ln>
          <a:effectLst/>
        </p:spPr>
      </p:pic>
      <p:cxnSp>
        <p:nvCxnSpPr>
          <p:cNvPr id="8" name="Straight Arrow Connector 7"/>
          <p:cNvCxnSpPr/>
          <p:nvPr/>
        </p:nvCxnSpPr>
        <p:spPr>
          <a:xfrm>
            <a:off x="4357686" y="1785926"/>
            <a:ext cx="3286148" cy="314327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428596" y="2500306"/>
            <a:ext cx="2214578" cy="5000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5571338" y="1643050"/>
            <a:ext cx="1358116" cy="12866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86380" y="1428736"/>
            <a:ext cx="2928958" cy="276999"/>
          </a:xfrm>
          <a:prstGeom prst="rect">
            <a:avLst/>
          </a:prstGeom>
          <a:noFill/>
        </p:spPr>
        <p:txBody>
          <a:bodyPr wrap="square" rtlCol="0">
            <a:spAutoFit/>
          </a:bodyPr>
          <a:lstStyle/>
          <a:p>
            <a:r>
              <a:rPr lang="en-GB" sz="1200" b="1" dirty="0" smtClean="0"/>
              <a:t>Restrict Parking on entry peak hours</a:t>
            </a:r>
            <a:endParaRPr lang="en-GB" sz="1200" b="1" dirty="0"/>
          </a:p>
        </p:txBody>
      </p:sp>
      <p:sp>
        <p:nvSpPr>
          <p:cNvPr id="14" name="TextBox 13"/>
          <p:cNvSpPr txBox="1"/>
          <p:nvPr/>
        </p:nvSpPr>
        <p:spPr>
          <a:xfrm>
            <a:off x="928662" y="1428736"/>
            <a:ext cx="2071702" cy="307777"/>
          </a:xfrm>
          <a:prstGeom prst="rect">
            <a:avLst/>
          </a:prstGeom>
          <a:noFill/>
        </p:spPr>
        <p:txBody>
          <a:bodyPr wrap="square" rtlCol="0">
            <a:spAutoFit/>
          </a:bodyPr>
          <a:lstStyle/>
          <a:p>
            <a:r>
              <a:rPr lang="en-GB" sz="1400" b="1" dirty="0" smtClean="0"/>
              <a:t>Allow parking on exit</a:t>
            </a:r>
            <a:endParaRPr lang="en-GB" sz="1400" b="1" dirty="0"/>
          </a:p>
        </p:txBody>
      </p:sp>
      <p:sp>
        <p:nvSpPr>
          <p:cNvPr id="11" name="TextBox 10"/>
          <p:cNvSpPr txBox="1"/>
          <p:nvPr/>
        </p:nvSpPr>
        <p:spPr>
          <a:xfrm>
            <a:off x="500034" y="6000768"/>
            <a:ext cx="8143932" cy="369332"/>
          </a:xfrm>
          <a:prstGeom prst="rect">
            <a:avLst/>
          </a:prstGeom>
          <a:noFill/>
        </p:spPr>
        <p:txBody>
          <a:bodyPr wrap="square" rtlCol="0">
            <a:spAutoFit/>
          </a:bodyPr>
          <a:lstStyle/>
          <a:p>
            <a:r>
              <a:rPr lang="en-GB" dirty="0" smtClean="0"/>
              <a:t>Parking along busy (arterial) roads at peak hours reduces the road capacity</a:t>
            </a:r>
            <a:endParaRPr lang="en-GB" dirty="0"/>
          </a:p>
        </p:txBody>
      </p:sp>
      <p:sp>
        <p:nvSpPr>
          <p:cNvPr id="18" name="Title 1"/>
          <p:cNvSpPr txBox="1">
            <a:spLocks/>
          </p:cNvSpPr>
          <p:nvPr/>
        </p:nvSpPr>
        <p:spPr>
          <a:xfrm>
            <a:off x="500034" y="214290"/>
            <a:ext cx="8229600" cy="164307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strike="noStrike" kern="1200" cap="none" spc="0" normalizeH="0" baseline="0" noProof="0" dirty="0" smtClean="0">
                <a:ln>
                  <a:noFill/>
                </a:ln>
                <a:solidFill>
                  <a:srgbClr val="0000CC"/>
                </a:solidFill>
                <a:effectLst/>
                <a:uLnTx/>
                <a:uFillTx/>
                <a:latin typeface="Elephant" pitchFamily="18" charset="0"/>
                <a:ea typeface="+mj-ea"/>
                <a:cs typeface="+mj-cs"/>
              </a:rPr>
              <a:t>Solution: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0" i="0" u="sng" strike="noStrike" kern="1200" cap="none" spc="0" normalizeH="0" baseline="0" noProof="0" dirty="0" smtClean="0">
                <a:ln>
                  <a:noFill/>
                </a:ln>
                <a:solidFill>
                  <a:srgbClr val="0000CC"/>
                </a:solidFill>
                <a:effectLst/>
                <a:uLnTx/>
                <a:uFillTx/>
                <a:latin typeface="Elephant" pitchFamily="18" charset="0"/>
                <a:ea typeface="+mj-ea"/>
                <a:cs typeface="+mj-cs"/>
              </a:rPr>
              <a:t>Alternating Parking on arterial roads</a:t>
            </a:r>
            <a:endParaRPr kumimoji="0" lang="en-GB" sz="5400" b="0" i="0" u="sng" strike="noStrike" kern="1200" cap="none" spc="0" normalizeH="0" baseline="0" noProof="0" dirty="0">
              <a:ln>
                <a:noFill/>
              </a:ln>
              <a:solidFill>
                <a:schemeClr val="tx1"/>
              </a:solidFill>
              <a:effectLst/>
              <a:uLnTx/>
              <a:uFillTx/>
              <a:latin typeface="+mj-lt"/>
              <a:ea typeface="+mj-ea"/>
              <a:cs typeface="+mj-cs"/>
            </a:endParaRPr>
          </a:p>
        </p:txBody>
      </p:sp>
      <p:sp>
        <p:nvSpPr>
          <p:cNvPr id="16" name="Footer Placeholder 1"/>
          <p:cNvSpPr>
            <a:spLocks noGrp="1"/>
          </p:cNvSpPr>
          <p:nvPr>
            <p:ph type="ftr" sz="quarter" idx="11"/>
          </p:nvPr>
        </p:nvSpPr>
        <p:spPr>
          <a:xfrm>
            <a:off x="2428860" y="6286520"/>
            <a:ext cx="4214842" cy="365125"/>
          </a:xfrm>
        </p:spPr>
        <p:txBody>
          <a:bodyPr/>
          <a:lstStyle/>
          <a:p>
            <a:pPr>
              <a:defRPr/>
            </a:pPr>
            <a:r>
              <a:rPr lang="en-GB" sz="1400" i="1" dirty="0" smtClean="0">
                <a:solidFill>
                  <a:schemeClr val="tx1"/>
                </a:solidFill>
              </a:rPr>
              <a:t>Tackling  Traffic congestion along streets</a:t>
            </a:r>
            <a:endParaRPr lang="en-GB" sz="1400" i="1" dirty="0">
              <a:solidFill>
                <a:schemeClr val="tx1"/>
              </a:solidFill>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47</a:t>
            </a:fld>
            <a:endParaRPr lang="en-GB"/>
          </a:p>
        </p:txBody>
      </p:sp>
      <p:sp>
        <p:nvSpPr>
          <p:cNvPr id="4" name="TextBox 3"/>
          <p:cNvSpPr txBox="1"/>
          <p:nvPr/>
        </p:nvSpPr>
        <p:spPr>
          <a:xfrm>
            <a:off x="285720" y="1142984"/>
            <a:ext cx="8215370" cy="2154436"/>
          </a:xfrm>
          <a:prstGeom prst="rect">
            <a:avLst/>
          </a:prstGeom>
          <a:noFill/>
        </p:spPr>
        <p:txBody>
          <a:bodyPr wrap="square" rtlCol="0">
            <a:spAutoFit/>
          </a:bodyPr>
          <a:lstStyle/>
          <a:p>
            <a:pPr algn="ctr"/>
            <a:r>
              <a:rPr lang="en-GB" sz="5400" b="1" dirty="0" smtClean="0">
                <a:solidFill>
                  <a:srgbClr val="0000CC"/>
                </a:solidFill>
                <a:effectLst>
                  <a:outerShdw blurRad="38100" dist="38100" dir="2700000" algn="tl">
                    <a:srgbClr val="000000">
                      <a:alpha val="43137"/>
                    </a:srgbClr>
                  </a:outerShdw>
                </a:effectLst>
                <a:latin typeface="Elephant" pitchFamily="18" charset="0"/>
              </a:rPr>
              <a:t>Maximizing the use </a:t>
            </a:r>
          </a:p>
          <a:p>
            <a:pPr algn="ctr"/>
            <a:r>
              <a:rPr lang="en-GB" sz="4000" b="1" dirty="0" smtClean="0">
                <a:solidFill>
                  <a:srgbClr val="0000CC"/>
                </a:solidFill>
                <a:effectLst>
                  <a:outerShdw blurRad="38100" dist="38100" dir="2700000" algn="tl">
                    <a:srgbClr val="000000">
                      <a:alpha val="43137"/>
                    </a:srgbClr>
                  </a:outerShdw>
                </a:effectLst>
                <a:latin typeface="Elephant" pitchFamily="18" charset="0"/>
              </a:rPr>
              <a:t>of  the </a:t>
            </a:r>
          </a:p>
          <a:p>
            <a:pPr algn="ctr"/>
            <a:r>
              <a:rPr lang="en-GB" sz="4000" b="1" dirty="0" smtClean="0">
                <a:solidFill>
                  <a:srgbClr val="0000CC"/>
                </a:solidFill>
                <a:effectLst>
                  <a:outerShdw blurRad="38100" dist="38100" dir="2700000" algn="tl">
                    <a:srgbClr val="000000">
                      <a:alpha val="43137"/>
                    </a:srgbClr>
                  </a:outerShdw>
                </a:effectLst>
                <a:latin typeface="Elephant" pitchFamily="18" charset="0"/>
              </a:rPr>
              <a:t>Road-capacity</a:t>
            </a:r>
            <a:endParaRPr lang="en-GB" sz="4000" b="1" dirty="0">
              <a:solidFill>
                <a:srgbClr val="0000CC"/>
              </a:solidFill>
              <a:effectLst>
                <a:outerShdw blurRad="38100" dist="38100" dir="2700000" algn="tl">
                  <a:srgbClr val="000000">
                    <a:alpha val="43137"/>
                  </a:srgbClr>
                </a:outerShdw>
              </a:effectLst>
              <a:latin typeface="Elephant" pitchFamily="18" charset="0"/>
            </a:endParaRPr>
          </a:p>
        </p:txBody>
      </p:sp>
      <p:sp>
        <p:nvSpPr>
          <p:cNvPr id="5" name="TextBox 4"/>
          <p:cNvSpPr txBox="1"/>
          <p:nvPr/>
        </p:nvSpPr>
        <p:spPr>
          <a:xfrm>
            <a:off x="428596" y="3286124"/>
            <a:ext cx="8286808" cy="2308324"/>
          </a:xfrm>
          <a:prstGeom prst="rect">
            <a:avLst/>
          </a:prstGeom>
          <a:noFill/>
        </p:spPr>
        <p:txBody>
          <a:bodyPr wrap="square" rtlCol="0">
            <a:spAutoFit/>
          </a:bodyPr>
          <a:lstStyle/>
          <a:p>
            <a:pPr>
              <a:buNone/>
            </a:pPr>
            <a:r>
              <a:rPr lang="en-GB" dirty="0" smtClean="0"/>
              <a:t> The Traffic Police and Guides in some cases limit the use of FOUR lane-capacity roads to only TWO at peak hours of traffic; this is under-using roads. </a:t>
            </a:r>
          </a:p>
          <a:p>
            <a:pPr>
              <a:buNone/>
            </a:pPr>
            <a:endParaRPr lang="en-GB" dirty="0" smtClean="0"/>
          </a:p>
          <a:p>
            <a:pPr>
              <a:buNone/>
            </a:pPr>
            <a:r>
              <a:rPr lang="en-GB" dirty="0" smtClean="0"/>
              <a:t>        The full capacity of the Road-lanes should be used especially at peak hours of traffic to reduce queues (length of lines). </a:t>
            </a:r>
          </a:p>
          <a:p>
            <a:pPr>
              <a:buNone/>
            </a:pPr>
            <a:endParaRPr lang="en-GB" dirty="0" smtClean="0"/>
          </a:p>
          <a:p>
            <a:pPr>
              <a:buNone/>
            </a:pPr>
            <a:r>
              <a:rPr lang="en-GB" dirty="0" smtClean="0"/>
              <a:t>We do recognise that many roads are not marked but the traffic police has the ability to guide traffic to fully and safely utilise roads.</a:t>
            </a:r>
            <a:endParaRPr lang="en-GB" dirty="0"/>
          </a:p>
        </p:txBody>
      </p:sp>
    </p:spTree>
  </p:cSld>
  <p:clrMapOvr>
    <a:masterClrMapping/>
  </p:clrMapOvr>
  <p:transition>
    <p:cover dir="l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48</a:t>
            </a:fld>
            <a:endParaRPr lang="en-GB"/>
          </a:p>
        </p:txBody>
      </p:sp>
      <p:pic>
        <p:nvPicPr>
          <p:cNvPr id="2050" name="Picture 2" descr="C:\Users\admin\Desktop\drivers-guide-14-638.jpg"/>
          <p:cNvPicPr>
            <a:picLocks noChangeAspect="1" noChangeArrowheads="1"/>
          </p:cNvPicPr>
          <p:nvPr/>
        </p:nvPicPr>
        <p:blipFill>
          <a:blip r:embed="rId2"/>
          <a:srcRect l="4877" r="7996" b="1356"/>
          <a:stretch>
            <a:fillRect/>
          </a:stretch>
        </p:blipFill>
        <p:spPr bwMode="auto">
          <a:xfrm>
            <a:off x="1142976" y="285727"/>
            <a:ext cx="6572296" cy="4979381"/>
          </a:xfrm>
          <a:prstGeom prst="rect">
            <a:avLst/>
          </a:prstGeom>
          <a:noFill/>
        </p:spPr>
      </p:pic>
      <p:sp>
        <p:nvSpPr>
          <p:cNvPr id="5" name="TextBox 4"/>
          <p:cNvSpPr txBox="1"/>
          <p:nvPr/>
        </p:nvSpPr>
        <p:spPr>
          <a:xfrm>
            <a:off x="642910" y="5357826"/>
            <a:ext cx="7786742" cy="646331"/>
          </a:xfrm>
          <a:prstGeom prst="rect">
            <a:avLst/>
          </a:prstGeom>
          <a:noFill/>
        </p:spPr>
        <p:txBody>
          <a:bodyPr wrap="square" rtlCol="0">
            <a:spAutoFit/>
          </a:bodyPr>
          <a:lstStyle/>
          <a:p>
            <a:pPr algn="ctr"/>
            <a:r>
              <a:rPr lang="en-GB" dirty="0" smtClean="0"/>
              <a:t>Even when the road is not marked, the traffic police can guide traffic to </a:t>
            </a:r>
            <a:r>
              <a:rPr lang="en-GB" u="sng" dirty="0" smtClean="0"/>
              <a:t>utilise the full capacity of roads at peak hours </a:t>
            </a:r>
            <a:endParaRPr lang="en-GB" u="sng" dirty="0"/>
          </a:p>
        </p:txBody>
      </p:sp>
      <p:sp>
        <p:nvSpPr>
          <p:cNvPr id="6" name="TextBox 5"/>
          <p:cNvSpPr txBox="1"/>
          <p:nvPr/>
        </p:nvSpPr>
        <p:spPr>
          <a:xfrm>
            <a:off x="2214546" y="6286520"/>
            <a:ext cx="4572032" cy="307777"/>
          </a:xfrm>
          <a:prstGeom prst="rect">
            <a:avLst/>
          </a:prstGeom>
          <a:noFill/>
        </p:spPr>
        <p:txBody>
          <a:bodyPr wrap="square" rtlCol="0">
            <a:spAutoFit/>
          </a:bodyPr>
          <a:lstStyle/>
          <a:p>
            <a:pPr algn="ctr"/>
            <a:r>
              <a:rPr lang="en-GB" sz="1400" i="1" dirty="0" smtClean="0"/>
              <a:t>Maximizing the use of  Road-capacity</a:t>
            </a:r>
          </a:p>
        </p:txBody>
      </p:sp>
    </p:spTree>
  </p:cSld>
  <p:clrMapOvr>
    <a:masterClrMapping/>
  </p:clrMapOvr>
  <p:transition>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142852"/>
            <a:ext cx="5786478" cy="1143000"/>
          </a:xfrm>
        </p:spPr>
        <p:txBody>
          <a:bodyPr>
            <a:noAutofit/>
          </a:bodyPr>
          <a:lstStyle/>
          <a:p>
            <a:r>
              <a:rPr lang="en-GB" sz="6000" dirty="0" smtClean="0">
                <a:solidFill>
                  <a:srgbClr val="0000CC"/>
                </a:solidFill>
                <a:effectLst>
                  <a:outerShdw blurRad="38100" dist="38100" dir="2700000" algn="tl">
                    <a:srgbClr val="000000">
                      <a:alpha val="43137"/>
                    </a:srgbClr>
                  </a:outerShdw>
                </a:effectLst>
                <a:latin typeface="Elephant" pitchFamily="18" charset="0"/>
              </a:rPr>
              <a:t>Traffic Lights</a:t>
            </a:r>
            <a:endParaRPr lang="en-GB" sz="6000" dirty="0">
              <a:solidFill>
                <a:srgbClr val="0000CC"/>
              </a:solidFill>
              <a:effectLst>
                <a:outerShdw blurRad="38100" dist="38100" dir="2700000" algn="tl">
                  <a:srgbClr val="000000">
                    <a:alpha val="43137"/>
                  </a:srgbClr>
                </a:outerShdw>
              </a:effectLst>
              <a:latin typeface="Elephant" pitchFamily="18" charset="0"/>
            </a:endParaRPr>
          </a:p>
        </p:txBody>
      </p:sp>
      <p:sp>
        <p:nvSpPr>
          <p:cNvPr id="4" name="Slide Number Placeholder 3"/>
          <p:cNvSpPr>
            <a:spLocks noGrp="1"/>
          </p:cNvSpPr>
          <p:nvPr>
            <p:ph type="sldNum" sz="quarter" idx="12"/>
          </p:nvPr>
        </p:nvSpPr>
        <p:spPr/>
        <p:txBody>
          <a:bodyPr/>
          <a:lstStyle/>
          <a:p>
            <a:pPr>
              <a:defRPr/>
            </a:pPr>
            <a:fld id="{3AC2D234-784B-4266-A212-15CE38B185D6}" type="slidenum">
              <a:rPr lang="en-GB" smtClean="0"/>
              <a:pPr>
                <a:defRPr/>
              </a:pPr>
              <a:t>49</a:t>
            </a:fld>
            <a:endParaRPr lang="en-GB"/>
          </a:p>
        </p:txBody>
      </p:sp>
      <p:pic>
        <p:nvPicPr>
          <p:cNvPr id="1026" name="Picture 2" descr="D:\Desk Top 23.10.2014\PROGRAM TO RDUCE TRAFFIC CONGESTION\Traffic Restriction Signs\traffic-jam-night.jpg"/>
          <p:cNvPicPr>
            <a:picLocks noChangeAspect="1" noChangeArrowheads="1"/>
          </p:cNvPicPr>
          <p:nvPr/>
        </p:nvPicPr>
        <p:blipFill>
          <a:blip r:embed="rId2"/>
          <a:srcRect l="13180" t="6531" r="13012"/>
          <a:stretch>
            <a:fillRect/>
          </a:stretch>
        </p:blipFill>
        <p:spPr bwMode="auto">
          <a:xfrm>
            <a:off x="1643042" y="1071546"/>
            <a:ext cx="5929355" cy="4040729"/>
          </a:xfrm>
          <a:prstGeom prst="rect">
            <a:avLst/>
          </a:prstGeom>
          <a:noFill/>
        </p:spPr>
      </p:pic>
      <p:sp>
        <p:nvSpPr>
          <p:cNvPr id="6" name="TextBox 5"/>
          <p:cNvSpPr txBox="1"/>
          <p:nvPr/>
        </p:nvSpPr>
        <p:spPr>
          <a:xfrm>
            <a:off x="357158" y="5072074"/>
            <a:ext cx="8429684" cy="1277273"/>
          </a:xfrm>
          <a:prstGeom prst="rect">
            <a:avLst/>
          </a:prstGeom>
          <a:noFill/>
        </p:spPr>
        <p:txBody>
          <a:bodyPr wrap="square" rtlCol="0">
            <a:spAutoFit/>
          </a:bodyPr>
          <a:lstStyle/>
          <a:p>
            <a:pPr>
              <a:buNone/>
            </a:pPr>
            <a:r>
              <a:rPr lang="en-GB" sz="1100" b="1" dirty="0" smtClean="0">
                <a:solidFill>
                  <a:srgbClr val="0000CC"/>
                </a:solidFill>
              </a:rPr>
              <a:t>TRAFFIC LIGHTS</a:t>
            </a:r>
          </a:p>
          <a:p>
            <a:pPr>
              <a:buNone/>
            </a:pPr>
            <a:r>
              <a:rPr lang="en-GB" sz="1100" dirty="0" smtClean="0"/>
              <a:t>In Uganda traffic lights operate on </a:t>
            </a:r>
            <a:r>
              <a:rPr lang="en-GB" sz="1100" u="sng" dirty="0" smtClean="0"/>
              <a:t>timers</a:t>
            </a:r>
            <a:r>
              <a:rPr lang="en-GB" sz="1100" dirty="0" smtClean="0"/>
              <a:t> no matter what time of the day and the volume of traffic from a particular direction.</a:t>
            </a:r>
          </a:p>
          <a:p>
            <a:pPr>
              <a:buNone/>
            </a:pPr>
            <a:r>
              <a:rPr lang="en-GB" sz="1100" dirty="0" smtClean="0"/>
              <a:t> </a:t>
            </a:r>
          </a:p>
          <a:p>
            <a:pPr>
              <a:buNone/>
            </a:pPr>
            <a:r>
              <a:rPr lang="en-GB" sz="1100" dirty="0" smtClean="0"/>
              <a:t>This has prompted the traffic Police to ignore their normal mode of operation at pick hours of traffic  by using hand signals instead.</a:t>
            </a:r>
          </a:p>
          <a:p>
            <a:pPr>
              <a:buNone/>
            </a:pPr>
            <a:r>
              <a:rPr lang="en-GB" sz="1100" b="1" dirty="0" smtClean="0"/>
              <a:t> </a:t>
            </a:r>
            <a:endParaRPr lang="en-GB" sz="1100" dirty="0" smtClean="0"/>
          </a:p>
          <a:p>
            <a:pPr>
              <a:buNone/>
            </a:pPr>
            <a:r>
              <a:rPr lang="en-GB" sz="1100" b="1" dirty="0" smtClean="0">
                <a:solidFill>
                  <a:srgbClr val="0000CC"/>
                </a:solidFill>
              </a:rPr>
              <a:t>TRAFFIC DETECTORS:</a:t>
            </a:r>
          </a:p>
          <a:p>
            <a:pPr>
              <a:buNone/>
            </a:pPr>
            <a:r>
              <a:rPr lang="en-GB" sz="1100" dirty="0" smtClean="0"/>
              <a:t>Detectors sense the length of traffic from a particular direction and control the </a:t>
            </a:r>
            <a:r>
              <a:rPr lang="en-GB" sz="1100" b="1" u="sng" dirty="0" smtClean="0"/>
              <a:t>time</a:t>
            </a:r>
            <a:r>
              <a:rPr lang="en-GB" sz="1100" dirty="0" smtClean="0"/>
              <a:t> the traffic lights take to change. </a:t>
            </a:r>
          </a:p>
        </p:txBody>
      </p:sp>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796086"/>
          </a:xfrm>
        </p:spPr>
        <p:txBody>
          <a:bodyPr>
            <a:normAutofit/>
          </a:bodyPr>
          <a:lstStyle/>
          <a:p>
            <a:pPr algn="ctr"/>
            <a:r>
              <a:rPr lang="en-GB" sz="4000" dirty="0" smtClean="0">
                <a:solidFill>
                  <a:srgbClr val="0000CC"/>
                </a:solidFill>
                <a:effectLst>
                  <a:outerShdw blurRad="38100" dist="38100" dir="2700000" algn="tl">
                    <a:srgbClr val="000000">
                      <a:alpha val="43137"/>
                    </a:srgbClr>
                  </a:outerShdw>
                </a:effectLst>
                <a:latin typeface="Elephant" pitchFamily="18" charset="0"/>
              </a:rPr>
              <a:t>Introduction</a:t>
            </a:r>
            <a:endParaRPr lang="en-GB" sz="4000" dirty="0">
              <a:solidFill>
                <a:srgbClr val="0000CC"/>
              </a:solidFill>
              <a:effectLst>
                <a:outerShdw blurRad="38100" dist="38100" dir="2700000" algn="tl">
                  <a:srgbClr val="000000">
                    <a:alpha val="43137"/>
                  </a:srgbClr>
                </a:outerShdw>
              </a:effectLst>
              <a:latin typeface="Elephant" pitchFamily="18" charset="0"/>
            </a:endParaRPr>
          </a:p>
        </p:txBody>
      </p:sp>
      <p:sp>
        <p:nvSpPr>
          <p:cNvPr id="3" name="Content Placeholder 2"/>
          <p:cNvSpPr>
            <a:spLocks noGrp="1"/>
          </p:cNvSpPr>
          <p:nvPr>
            <p:ph idx="1"/>
          </p:nvPr>
        </p:nvSpPr>
        <p:spPr>
          <a:xfrm>
            <a:off x="428596" y="857232"/>
            <a:ext cx="8229600" cy="5643602"/>
          </a:xfrm>
        </p:spPr>
        <p:txBody>
          <a:bodyPr>
            <a:noAutofit/>
          </a:bodyPr>
          <a:lstStyle/>
          <a:p>
            <a:pPr>
              <a:buNone/>
            </a:pPr>
            <a:r>
              <a:rPr lang="en-GB" sz="1800" b="1" smtClean="0">
                <a:solidFill>
                  <a:srgbClr val="0000CC"/>
                </a:solidFill>
                <a:latin typeface="Constantia" pitchFamily="18" charset="0"/>
                <a:ea typeface="Calibri"/>
                <a:cs typeface="Times New Roman"/>
              </a:rPr>
              <a:t>Traffic </a:t>
            </a:r>
            <a:r>
              <a:rPr lang="en-GB" sz="1800" b="1" dirty="0" smtClean="0">
                <a:solidFill>
                  <a:srgbClr val="0000CC"/>
                </a:solidFill>
                <a:latin typeface="Constantia" pitchFamily="18" charset="0"/>
                <a:ea typeface="Calibri"/>
                <a:cs typeface="Times New Roman"/>
              </a:rPr>
              <a:t>Congestion, Gridlock or Traffic jam: </a:t>
            </a:r>
          </a:p>
          <a:p>
            <a:pPr>
              <a:buNone/>
            </a:pPr>
            <a:r>
              <a:rPr lang="en-GB" sz="1800" dirty="0" smtClean="0">
                <a:latin typeface="Constantia" pitchFamily="18" charset="0"/>
              </a:rPr>
              <a:t>Traffic congestion is demand for road space outstripping the available road infrastructure to the extent that free movement of traffic is nearly impossible or;</a:t>
            </a:r>
          </a:p>
          <a:p>
            <a:pPr>
              <a:buNone/>
            </a:pPr>
            <a:r>
              <a:rPr lang="en-GB" sz="1800" dirty="0" smtClean="0">
                <a:latin typeface="Constantia" pitchFamily="18" charset="0"/>
              </a:rPr>
              <a:t>  The situation where travel demand exceeds the capacity of the transportation network. </a:t>
            </a:r>
            <a:endParaRPr lang="en-GB" sz="1800" b="1" dirty="0" smtClean="0">
              <a:solidFill>
                <a:srgbClr val="0000CC"/>
              </a:solidFill>
              <a:latin typeface="Constantia" pitchFamily="18" charset="0"/>
              <a:ea typeface="Calibri"/>
              <a:cs typeface="Times New Roman"/>
            </a:endParaRPr>
          </a:p>
          <a:p>
            <a:pPr>
              <a:lnSpc>
                <a:spcPct val="250000"/>
              </a:lnSpc>
              <a:spcAft>
                <a:spcPts val="0"/>
              </a:spcAft>
              <a:buNone/>
            </a:pPr>
            <a:r>
              <a:rPr lang="en-GB" sz="1800" b="1" dirty="0" smtClean="0">
                <a:solidFill>
                  <a:srgbClr val="0000CC"/>
                </a:solidFill>
                <a:latin typeface="Constantia" pitchFamily="18" charset="0"/>
                <a:ea typeface="Calibri"/>
                <a:cs typeface="Times New Roman"/>
              </a:rPr>
              <a:t>Measuring Traffic Congestion: </a:t>
            </a:r>
          </a:p>
          <a:p>
            <a:pPr>
              <a:buNone/>
            </a:pPr>
            <a:r>
              <a:rPr lang="en-GB" sz="1800" dirty="0" smtClean="0"/>
              <a:t> Traffic congestion is the extra-time taken compared to the time taken on the same journey in uncongested conditions or free flow.</a:t>
            </a:r>
            <a:r>
              <a:rPr lang="en-GB" sz="1800" dirty="0"/>
              <a:t> </a:t>
            </a:r>
            <a:r>
              <a:rPr lang="en-GB" sz="1800" dirty="0" smtClean="0"/>
              <a:t> </a:t>
            </a:r>
          </a:p>
          <a:p>
            <a:pPr>
              <a:buNone/>
            </a:pPr>
            <a:endParaRPr lang="en-GB" sz="1800" b="1" dirty="0" smtClean="0">
              <a:solidFill>
                <a:srgbClr val="0000CC"/>
              </a:solidFill>
              <a:latin typeface="Constantia" pitchFamily="18" charset="0"/>
            </a:endParaRPr>
          </a:p>
          <a:p>
            <a:pPr>
              <a:buNone/>
            </a:pPr>
            <a:r>
              <a:rPr lang="en-GB" sz="1800" b="1" dirty="0" smtClean="0">
                <a:solidFill>
                  <a:srgbClr val="0000CC"/>
                </a:solidFill>
                <a:latin typeface="Constantia" pitchFamily="18" charset="0"/>
              </a:rPr>
              <a:t>Traffic Congestion in Kampala:</a:t>
            </a:r>
          </a:p>
          <a:p>
            <a:pPr lvl="0">
              <a:buNone/>
            </a:pPr>
            <a:r>
              <a:rPr lang="en-GB" sz="1800" dirty="0" smtClean="0">
                <a:latin typeface="Constantia" pitchFamily="18" charset="0"/>
                <a:ea typeface="Calibri"/>
                <a:cs typeface="Times New Roman"/>
              </a:rPr>
              <a:t>The economy of Ugandan is growing, the population increasing and the road network is expanding. However, it is practically impossible to build enough road-infrastructure to comfortably accommodate the exceeding demand for travel without managing congestion.</a:t>
            </a:r>
            <a:r>
              <a:rPr lang="en-GB" sz="1800" dirty="0" smtClean="0">
                <a:latin typeface="Constantia" pitchFamily="18" charset="0"/>
              </a:rPr>
              <a:t> </a:t>
            </a:r>
          </a:p>
          <a:p>
            <a:pPr lvl="0">
              <a:buNone/>
            </a:pPr>
            <a:r>
              <a:rPr lang="en-GB" sz="1800" dirty="0" smtClean="0">
                <a:solidFill>
                  <a:prstClr val="black"/>
                </a:solidFill>
                <a:latin typeface="Constantia" pitchFamily="18" charset="0"/>
                <a:ea typeface="Calibri"/>
                <a:cs typeface="Times New Roman"/>
              </a:rPr>
              <a:t>Kampala city is extremely congested; disorderly with traffic and this problem is growing day by day. </a:t>
            </a:r>
          </a:p>
        </p:txBody>
      </p:sp>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5</a:t>
            </a:fld>
            <a:endParaRPr lang="en-GB"/>
          </a:p>
        </p:txBody>
      </p:sp>
    </p:spTree>
  </p:cSld>
  <p:clrMapOvr>
    <a:masterClrMapping/>
  </p:clrMapOvr>
  <p:transition>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69006"/>
          </a:xfrm>
        </p:spPr>
        <p:txBody>
          <a:bodyPr>
            <a:normAutofit/>
          </a:bodyPr>
          <a:lstStyle/>
          <a:p>
            <a:r>
              <a:rPr lang="en-GB" sz="7200" dirty="0" smtClean="0">
                <a:solidFill>
                  <a:srgbClr val="0000CC"/>
                </a:solidFill>
                <a:effectLst>
                  <a:outerShdw blurRad="38100" dist="38100" dir="2700000" algn="tl">
                    <a:srgbClr val="000000">
                      <a:alpha val="43137"/>
                    </a:srgbClr>
                  </a:outerShdw>
                </a:effectLst>
                <a:latin typeface="Elephant" pitchFamily="18" charset="0"/>
              </a:rPr>
              <a:t>The Implementation </a:t>
            </a:r>
            <a:r>
              <a:rPr lang="en-GB" sz="4800" dirty="0" smtClean="0">
                <a:solidFill>
                  <a:srgbClr val="0000CC"/>
                </a:solidFill>
                <a:effectLst>
                  <a:outerShdw blurRad="38100" dist="38100" dir="2700000" algn="tl">
                    <a:srgbClr val="000000">
                      <a:alpha val="43137"/>
                    </a:srgbClr>
                  </a:outerShdw>
                </a:effectLst>
                <a:latin typeface="Elephant" pitchFamily="18" charset="0"/>
              </a:rPr>
              <a:t>System of the  </a:t>
            </a:r>
            <a:r>
              <a:rPr lang="en-GB" sz="7200" dirty="0" smtClean="0">
                <a:solidFill>
                  <a:srgbClr val="0000CC"/>
                </a:solidFill>
                <a:effectLst>
                  <a:outerShdw blurRad="38100" dist="38100" dir="2700000" algn="tl">
                    <a:srgbClr val="000000">
                      <a:alpha val="43137"/>
                    </a:srgbClr>
                  </a:outerShdw>
                </a:effectLst>
                <a:latin typeface="Elephant" pitchFamily="18" charset="0"/>
              </a:rPr>
              <a:t/>
            </a:r>
            <a:br>
              <a:rPr lang="en-GB" sz="7200" dirty="0" smtClean="0">
                <a:solidFill>
                  <a:srgbClr val="0000CC"/>
                </a:solidFill>
                <a:effectLst>
                  <a:outerShdw blurRad="38100" dist="38100" dir="2700000" algn="tl">
                    <a:srgbClr val="000000">
                      <a:alpha val="43137"/>
                    </a:srgbClr>
                  </a:outerShdw>
                </a:effectLst>
                <a:latin typeface="Elephant" pitchFamily="18" charset="0"/>
              </a:rPr>
            </a:br>
            <a:r>
              <a:rPr lang="en-GB" sz="6000" dirty="0" smtClean="0">
                <a:solidFill>
                  <a:srgbClr val="0000CC"/>
                </a:solidFill>
                <a:effectLst>
                  <a:outerShdw blurRad="38100" dist="38100" dir="2700000" algn="tl">
                    <a:srgbClr val="000000">
                      <a:alpha val="43137"/>
                    </a:srgbClr>
                  </a:outerShdw>
                </a:effectLst>
                <a:latin typeface="Elephant" pitchFamily="18" charset="0"/>
              </a:rPr>
              <a:t>R</a:t>
            </a:r>
            <a:r>
              <a:rPr lang="en-GB" sz="5400" dirty="0" smtClean="0">
                <a:solidFill>
                  <a:srgbClr val="0000CC"/>
                </a:solidFill>
                <a:effectLst>
                  <a:outerShdw blurRad="38100" dist="38100" dir="2700000" algn="tl">
                    <a:srgbClr val="000000">
                      <a:alpha val="43137"/>
                    </a:srgbClr>
                  </a:outerShdw>
                </a:effectLst>
                <a:latin typeface="Elephant" pitchFamily="18" charset="0"/>
              </a:rPr>
              <a:t>estriction-measures</a:t>
            </a:r>
            <a:endParaRPr lang="en-GB" sz="7200" dirty="0">
              <a:solidFill>
                <a:srgbClr val="0000CC"/>
              </a:solidFill>
              <a:effectLst>
                <a:outerShdw blurRad="38100" dist="38100" dir="2700000" algn="tl">
                  <a:srgbClr val="000000">
                    <a:alpha val="43137"/>
                  </a:srgbClr>
                </a:outerShdw>
              </a:effectLst>
              <a:latin typeface="Elephant" pitchFamily="18" charset="0"/>
            </a:endParaRPr>
          </a:p>
        </p:txBody>
      </p:sp>
      <p:sp>
        <p:nvSpPr>
          <p:cNvPr id="4" name="Slide Number Placeholder 3"/>
          <p:cNvSpPr>
            <a:spLocks noGrp="1"/>
          </p:cNvSpPr>
          <p:nvPr>
            <p:ph type="sldNum" sz="quarter" idx="12"/>
          </p:nvPr>
        </p:nvSpPr>
        <p:spPr/>
        <p:txBody>
          <a:bodyPr/>
          <a:lstStyle/>
          <a:p>
            <a:pPr>
              <a:defRPr/>
            </a:pPr>
            <a:fld id="{3AC2D234-784B-4266-A212-15CE38B185D6}" type="slidenum">
              <a:rPr lang="en-GB" smtClean="0"/>
              <a:pPr>
                <a:defRPr/>
              </a:pPr>
              <a:t>50</a:t>
            </a:fld>
            <a:endParaRPr lang="en-GB"/>
          </a:p>
        </p:txBody>
      </p:sp>
    </p:spTree>
  </p:cSld>
  <p:clrMapOvr>
    <a:masterClrMapping/>
  </p:clrMapOvr>
  <p:transition>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51</a:t>
            </a:fld>
            <a:endParaRPr lang="en-GB"/>
          </a:p>
        </p:txBody>
      </p:sp>
      <p:sp>
        <p:nvSpPr>
          <p:cNvPr id="4" name="TextBox 3"/>
          <p:cNvSpPr txBox="1"/>
          <p:nvPr/>
        </p:nvSpPr>
        <p:spPr>
          <a:xfrm>
            <a:off x="571472" y="1071546"/>
            <a:ext cx="8215370" cy="5357850"/>
          </a:xfrm>
          <a:prstGeom prst="rect">
            <a:avLst/>
          </a:prstGeom>
          <a:noFill/>
        </p:spPr>
        <p:txBody>
          <a:bodyPr wrap="square" rtlCol="0">
            <a:spAutoFit/>
          </a:bodyPr>
          <a:lstStyle/>
          <a:p>
            <a:pPr algn="ctr"/>
            <a:r>
              <a:rPr lang="en-GB" b="1" dirty="0" smtClean="0">
                <a:solidFill>
                  <a:srgbClr val="0000CC"/>
                </a:solidFill>
              </a:rPr>
              <a:t>The System to efficiently enforce the Restrictions:</a:t>
            </a:r>
          </a:p>
          <a:p>
            <a:r>
              <a:rPr lang="en-GB" b="1" dirty="0" smtClean="0"/>
              <a:t>                  </a:t>
            </a:r>
            <a:endParaRPr lang="en-GB" dirty="0" smtClean="0"/>
          </a:p>
          <a:p>
            <a:r>
              <a:rPr lang="en-GB" dirty="0" smtClean="0"/>
              <a:t>Some motorists only obey the Highway Code because the traffic police can see them or where traffic cameras are fixed.</a:t>
            </a:r>
          </a:p>
          <a:p>
            <a:r>
              <a:rPr lang="en-GB" dirty="0" smtClean="0"/>
              <a:t> </a:t>
            </a:r>
          </a:p>
          <a:p>
            <a:r>
              <a:rPr lang="en-GB" dirty="0" smtClean="0"/>
              <a:t>However both of the above mechanisms can </a:t>
            </a:r>
            <a:r>
              <a:rPr lang="en-GB" b="1" dirty="0" smtClean="0">
                <a:solidFill>
                  <a:srgbClr val="FF0000"/>
                </a:solidFill>
              </a:rPr>
              <a:t>NOT</a:t>
            </a:r>
            <a:r>
              <a:rPr lang="en-GB" dirty="0" smtClean="0"/>
              <a:t> be everywhere all the time and their locations are familiar to violators. In this situation, the violators warn one another of their presence. </a:t>
            </a:r>
          </a:p>
          <a:p>
            <a:r>
              <a:rPr lang="en-GB" dirty="0" smtClean="0"/>
              <a:t> </a:t>
            </a:r>
          </a:p>
          <a:p>
            <a:r>
              <a:rPr lang="en-GB" dirty="0" smtClean="0"/>
              <a:t>We have innovated the </a:t>
            </a:r>
            <a:r>
              <a:rPr lang="en-GB" b="1" dirty="0" smtClean="0">
                <a:solidFill>
                  <a:srgbClr val="0000CC"/>
                </a:solidFill>
              </a:rPr>
              <a:t>MESS</a:t>
            </a:r>
            <a:r>
              <a:rPr lang="en-GB" dirty="0" smtClean="0"/>
              <a:t> (Mobile Electronic Surveillance System). This technology is designed to deter this practice. </a:t>
            </a:r>
          </a:p>
          <a:p>
            <a:r>
              <a:rPr lang="en-GB" dirty="0" smtClean="0"/>
              <a:t> </a:t>
            </a:r>
          </a:p>
          <a:p>
            <a:r>
              <a:rPr lang="en-GB" b="1" dirty="0" smtClean="0"/>
              <a:t>The </a:t>
            </a:r>
            <a:r>
              <a:rPr lang="en-GB" b="1" dirty="0" smtClean="0">
                <a:solidFill>
                  <a:srgbClr val="0000CC"/>
                </a:solidFill>
              </a:rPr>
              <a:t>MESS</a:t>
            </a:r>
            <a:r>
              <a:rPr lang="en-GB" dirty="0" smtClean="0"/>
              <a:t> system is a Ugandan unique innovation. It is mobile, unpredictable, convenient, cheaper and more effective whether it is raining, shining, day or night. </a:t>
            </a:r>
          </a:p>
          <a:p>
            <a:r>
              <a:rPr lang="en-GB" dirty="0" smtClean="0"/>
              <a:t>The </a:t>
            </a:r>
            <a:r>
              <a:rPr lang="en-GB" b="1" dirty="0" smtClean="0">
                <a:solidFill>
                  <a:srgbClr val="0000CC"/>
                </a:solidFill>
              </a:rPr>
              <a:t>MESS</a:t>
            </a:r>
            <a:r>
              <a:rPr lang="en-GB" dirty="0" smtClean="0"/>
              <a:t> system does not require the traditional method of man power but uses </a:t>
            </a:r>
            <a:r>
              <a:rPr lang="en-GB" b="1" dirty="0" smtClean="0">
                <a:solidFill>
                  <a:srgbClr val="0000CC"/>
                </a:solidFill>
              </a:rPr>
              <a:t>GPS</a:t>
            </a:r>
            <a:r>
              <a:rPr lang="en-GB" b="1" dirty="0" smtClean="0"/>
              <a:t> </a:t>
            </a:r>
            <a:r>
              <a:rPr lang="en-GB" dirty="0" smtClean="0"/>
              <a:t>(Global Positioning System).  </a:t>
            </a:r>
          </a:p>
          <a:p>
            <a:endParaRPr lang="en-GB" sz="1000" dirty="0" smtClean="0"/>
          </a:p>
          <a:p>
            <a:r>
              <a:rPr lang="en-GB" sz="1400" b="1" i="1" dirty="0" smtClean="0"/>
              <a:t>  The revenue generated from violators sustains the system without resorting to public funds.                </a:t>
            </a:r>
            <a:r>
              <a:rPr lang="en-GB" sz="1400" b="1" i="1" u="sng" dirty="0" smtClean="0">
                <a:solidFill>
                  <a:srgbClr val="FF0000"/>
                </a:solidFill>
              </a:rPr>
              <a:t>Contact us for details!</a:t>
            </a:r>
          </a:p>
        </p:txBody>
      </p:sp>
      <p:sp>
        <p:nvSpPr>
          <p:cNvPr id="5" name="TextBox 4"/>
          <p:cNvSpPr txBox="1"/>
          <p:nvPr/>
        </p:nvSpPr>
        <p:spPr>
          <a:xfrm>
            <a:off x="714348" y="142852"/>
            <a:ext cx="7858180" cy="1015663"/>
          </a:xfrm>
          <a:prstGeom prst="rect">
            <a:avLst/>
          </a:prstGeom>
          <a:noFill/>
        </p:spPr>
        <p:txBody>
          <a:bodyPr wrap="square" rtlCol="0">
            <a:spAutoFit/>
          </a:bodyPr>
          <a:lstStyle/>
          <a:p>
            <a:pPr algn="ctr"/>
            <a:r>
              <a:rPr lang="en-GB" sz="6000" b="1" dirty="0" smtClean="0">
                <a:effectLst>
                  <a:outerShdw blurRad="38100" dist="38100" dir="2700000" algn="tl">
                    <a:srgbClr val="000000">
                      <a:alpha val="43137"/>
                    </a:srgbClr>
                  </a:outerShdw>
                </a:effectLst>
                <a:latin typeface="Elephant" pitchFamily="18" charset="0"/>
              </a:rPr>
              <a:t>The </a:t>
            </a:r>
            <a:r>
              <a:rPr lang="en-GB" sz="6000" b="1" dirty="0" smtClean="0">
                <a:solidFill>
                  <a:srgbClr val="0000CC"/>
                </a:solidFill>
                <a:effectLst>
                  <a:outerShdw blurRad="38100" dist="38100" dir="2700000" algn="tl">
                    <a:srgbClr val="000000">
                      <a:alpha val="43137"/>
                    </a:srgbClr>
                  </a:outerShdw>
                </a:effectLst>
                <a:latin typeface="Elephant" pitchFamily="18" charset="0"/>
              </a:rPr>
              <a:t>MESS</a:t>
            </a:r>
            <a:r>
              <a:rPr lang="en-GB" sz="6000" dirty="0" smtClean="0">
                <a:effectLst>
                  <a:outerShdw blurRad="38100" dist="38100" dir="2700000" algn="tl">
                    <a:srgbClr val="000000">
                      <a:alpha val="43137"/>
                    </a:srgbClr>
                  </a:outerShdw>
                </a:effectLst>
                <a:latin typeface="Elephant" pitchFamily="18" charset="0"/>
              </a:rPr>
              <a:t> system</a:t>
            </a:r>
            <a:endParaRPr lang="en-GB" sz="6000" dirty="0">
              <a:effectLst>
                <a:outerShdw blurRad="38100" dist="38100" dir="2700000" algn="tl">
                  <a:srgbClr val="000000">
                    <a:alpha val="43137"/>
                  </a:srgbClr>
                </a:outerShdw>
              </a:effectLst>
              <a:latin typeface="Elephant" pitchFamily="18" charset="0"/>
            </a:endParaRPr>
          </a:p>
        </p:txBody>
      </p:sp>
      <p:sp>
        <p:nvSpPr>
          <p:cNvPr id="6" name="TextBox 5"/>
          <p:cNvSpPr txBox="1"/>
          <p:nvPr/>
        </p:nvSpPr>
        <p:spPr>
          <a:xfrm>
            <a:off x="2214546" y="6429396"/>
            <a:ext cx="4714908" cy="307777"/>
          </a:xfrm>
          <a:prstGeom prst="rect">
            <a:avLst/>
          </a:prstGeom>
          <a:noFill/>
        </p:spPr>
        <p:txBody>
          <a:bodyPr wrap="square" rtlCol="0">
            <a:spAutoFit/>
          </a:bodyPr>
          <a:lstStyle/>
          <a:p>
            <a:pPr algn="ctr"/>
            <a:r>
              <a:rPr lang="en-GB" sz="1400" i="1" dirty="0" smtClean="0"/>
              <a:t>The Implementation System of the Restrictions</a:t>
            </a:r>
            <a:endParaRPr lang="en-GB" sz="1400" i="1" dirty="0"/>
          </a:p>
        </p:txBody>
      </p:sp>
    </p:spTree>
  </p:cSld>
  <p:clrMapOvr>
    <a:masterClrMapping/>
  </p:clrMapOvr>
  <p:transition>
    <p:whee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52</a:t>
            </a:fld>
            <a:endParaRPr lang="en-GB"/>
          </a:p>
        </p:txBody>
      </p:sp>
      <p:sp>
        <p:nvSpPr>
          <p:cNvPr id="4" name="Title 1"/>
          <p:cNvSpPr txBox="1">
            <a:spLocks/>
          </p:cNvSpPr>
          <p:nvPr/>
        </p:nvSpPr>
        <p:spPr>
          <a:xfrm>
            <a:off x="500034" y="571480"/>
            <a:ext cx="8229600" cy="142876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600" b="0"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mj-ea"/>
                <a:cs typeface="+mj-cs"/>
              </a:rPr>
              <a:t>Closing remarks</a:t>
            </a:r>
            <a:endParaRPr kumimoji="0" lang="en-GB" sz="6600" b="0"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Elephant" pitchFamily="18" charset="0"/>
              <a:ea typeface="+mj-ea"/>
              <a:cs typeface="+mj-cs"/>
            </a:endParaRPr>
          </a:p>
        </p:txBody>
      </p:sp>
      <p:sp>
        <p:nvSpPr>
          <p:cNvPr id="5" name="Content Placeholder 2"/>
          <p:cNvSpPr txBox="1">
            <a:spLocks/>
          </p:cNvSpPr>
          <p:nvPr/>
        </p:nvSpPr>
        <p:spPr>
          <a:xfrm>
            <a:off x="285720" y="1857364"/>
            <a:ext cx="8643998" cy="4500594"/>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Traffic Congestion is an alarming public out cry affecting the movement of traffic, goods and services.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 initiatives presented have successfully worked in many countries especially Great Britain of which Uganda was a Colony.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 planning authority can play an important role in ensuring that these initiatives are carefully considered to form part of the long-term planning for Kampala road-network.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2400" dirty="0" smtClean="0">
              <a:latin typeface="+mn-lt"/>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Please do</a:t>
            </a:r>
            <a:r>
              <a:rPr kumimoji="0" lang="en-GB" sz="1600" b="0" i="0" u="none" strike="noStrike" kern="1200" cap="none" spc="0" normalizeH="0" noProof="0" dirty="0" smtClean="0">
                <a:ln>
                  <a:noFill/>
                </a:ln>
                <a:solidFill>
                  <a:schemeClr val="tx1"/>
                </a:solidFill>
                <a:effectLst/>
                <a:uLnTx/>
                <a:uFillTx/>
                <a:latin typeface="+mn-lt"/>
                <a:ea typeface="+mn-ea"/>
                <a:cs typeface="+mn-cs"/>
              </a:rPr>
              <a:t> not hesitate to contact us should you need more information.</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1600" baseline="0" dirty="0" err="1" smtClean="0">
                <a:latin typeface="+mn-lt"/>
                <a:cs typeface="+mn-cs"/>
              </a:rPr>
              <a:t>Muteza</a:t>
            </a:r>
            <a:r>
              <a:rPr lang="en-GB" sz="1600" baseline="0" dirty="0" smtClean="0">
                <a:latin typeface="+mn-lt"/>
                <a:cs typeface="+mn-cs"/>
              </a:rPr>
              <a:t> Ali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sng" strike="noStrike" kern="1200" cap="none" spc="0" normalizeH="0" noProof="0" dirty="0" smtClean="0">
                <a:ln>
                  <a:noFill/>
                </a:ln>
                <a:solidFill>
                  <a:schemeClr val="tx1"/>
                </a:solidFill>
                <a:effectLst/>
                <a:uLnTx/>
                <a:uFillTx/>
                <a:latin typeface="+mn-lt"/>
                <a:ea typeface="+mn-ea"/>
                <a:cs typeface="+mn-cs"/>
              </a:rPr>
              <a:t>CEO/RSI (U)</a:t>
            </a:r>
            <a:endParaRPr kumimoji="0" lang="en-GB" sz="1600" b="1" i="0" u="sng"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heel spokes="2"/>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8229600" cy="5643602"/>
          </a:xfrm>
          <a:solidFill>
            <a:srgbClr val="FFFF00"/>
          </a:solidFill>
          <a:ln/>
          <a:effectLst>
            <a:glow rad="228600">
              <a:schemeClr val="accent4">
                <a:satMod val="175000"/>
                <a:alpha val="40000"/>
              </a:schemeClr>
            </a:glow>
            <a:outerShdw blurRad="57150" dist="38100" dir="5400000" algn="ctr" rotWithShape="0">
              <a:schemeClr val="accent4">
                <a:shade val="9000"/>
                <a:satMod val="105000"/>
                <a:alpha val="48000"/>
              </a:schemeClr>
            </a:outerShdw>
            <a:softEdge rad="12700"/>
          </a:effectLst>
        </p:spPr>
        <p:style>
          <a:lnRef idx="1">
            <a:schemeClr val="accent4"/>
          </a:lnRef>
          <a:fillRef idx="2">
            <a:schemeClr val="accent4"/>
          </a:fillRef>
          <a:effectRef idx="1">
            <a:schemeClr val="accent4"/>
          </a:effectRef>
          <a:fontRef idx="minor">
            <a:schemeClr val="dk1"/>
          </a:fontRef>
        </p:style>
        <p:txBody>
          <a:bodyPr>
            <a:noAutofit/>
          </a:bodyPr>
          <a:lstStyle/>
          <a:p>
            <a:pPr algn="ctr"/>
            <a:r>
              <a:rPr lang="en-GB" sz="9600" b="1" dirty="0" smtClean="0">
                <a:solidFill>
                  <a:srgbClr val="0000CC"/>
                </a:solidFill>
                <a:effectLst>
                  <a:outerShdw blurRad="50800" dist="38100" dir="8100000" algn="tr" rotWithShape="0">
                    <a:prstClr val="black">
                      <a:alpha val="40000"/>
                    </a:prstClr>
                  </a:outerShdw>
                </a:effectLst>
                <a:latin typeface="Century Schoolbook" pitchFamily="18" charset="0"/>
              </a:rPr>
              <a:t>Live images </a:t>
            </a:r>
            <a:r>
              <a:rPr lang="en-GB" sz="8000" b="1" dirty="0" smtClean="0">
                <a:solidFill>
                  <a:srgbClr val="0000CC"/>
                </a:solidFill>
                <a:effectLst>
                  <a:outerShdw blurRad="50800" dist="38100" dir="8100000" algn="tr" rotWithShape="0">
                    <a:prstClr val="black">
                      <a:alpha val="40000"/>
                    </a:prstClr>
                  </a:outerShdw>
                </a:effectLst>
                <a:latin typeface="Century Schoolbook" pitchFamily="18" charset="0"/>
              </a:rPr>
              <a:t/>
            </a:r>
            <a:br>
              <a:rPr lang="en-GB" sz="8000" b="1" dirty="0" smtClean="0">
                <a:solidFill>
                  <a:srgbClr val="0000CC"/>
                </a:solidFill>
                <a:effectLst>
                  <a:outerShdw blurRad="50800" dist="38100" dir="8100000" algn="tr" rotWithShape="0">
                    <a:prstClr val="black">
                      <a:alpha val="40000"/>
                    </a:prstClr>
                  </a:outerShdw>
                </a:effectLst>
                <a:latin typeface="Century Schoolbook" pitchFamily="18" charset="0"/>
              </a:rPr>
            </a:br>
            <a:r>
              <a:rPr lang="en-GB" sz="8000" b="1" dirty="0" smtClean="0">
                <a:solidFill>
                  <a:srgbClr val="0000CC"/>
                </a:solidFill>
                <a:effectLst>
                  <a:outerShdw blurRad="50800" dist="38100" dir="8100000" algn="tr" rotWithShape="0">
                    <a:prstClr val="black">
                      <a:alpha val="40000"/>
                    </a:prstClr>
                  </a:outerShdw>
                </a:effectLst>
                <a:latin typeface="Century Schoolbook" pitchFamily="18" charset="0"/>
              </a:rPr>
              <a:t>of the </a:t>
            </a:r>
            <a:br>
              <a:rPr lang="en-GB" sz="8000" b="1" dirty="0" smtClean="0">
                <a:solidFill>
                  <a:srgbClr val="0000CC"/>
                </a:solidFill>
                <a:effectLst>
                  <a:outerShdw blurRad="50800" dist="38100" dir="8100000" algn="tr" rotWithShape="0">
                    <a:prstClr val="black">
                      <a:alpha val="40000"/>
                    </a:prstClr>
                  </a:outerShdw>
                </a:effectLst>
                <a:latin typeface="Century Schoolbook" pitchFamily="18" charset="0"/>
              </a:rPr>
            </a:br>
            <a:r>
              <a:rPr lang="en-GB" sz="8000" b="1" dirty="0" smtClean="0">
                <a:solidFill>
                  <a:srgbClr val="0000CC"/>
                </a:solidFill>
                <a:effectLst>
                  <a:outerShdw blurRad="50800" dist="38100" dir="8100000" algn="tr" rotWithShape="0">
                    <a:prstClr val="black">
                      <a:alpha val="40000"/>
                    </a:prstClr>
                  </a:outerShdw>
                </a:effectLst>
                <a:latin typeface="Century Schoolbook" pitchFamily="18" charset="0"/>
              </a:rPr>
              <a:t>Restrictions</a:t>
            </a:r>
            <a:br>
              <a:rPr lang="en-GB" sz="8000" b="1" dirty="0" smtClean="0">
                <a:solidFill>
                  <a:srgbClr val="0000CC"/>
                </a:solidFill>
                <a:effectLst>
                  <a:outerShdw blurRad="50800" dist="38100" dir="8100000" algn="tr" rotWithShape="0">
                    <a:prstClr val="black">
                      <a:alpha val="40000"/>
                    </a:prstClr>
                  </a:outerShdw>
                </a:effectLst>
                <a:latin typeface="Century Schoolbook" pitchFamily="18" charset="0"/>
              </a:rPr>
            </a:br>
            <a:r>
              <a:rPr lang="en-GB" sz="6600" b="1" dirty="0" smtClean="0">
                <a:solidFill>
                  <a:srgbClr val="0000CC"/>
                </a:solidFill>
                <a:effectLst>
                  <a:outerShdw blurRad="50800" dist="38100" dir="8100000" algn="tr" rotWithShape="0">
                    <a:prstClr val="black">
                      <a:alpha val="40000"/>
                    </a:prstClr>
                  </a:outerShdw>
                </a:effectLst>
                <a:latin typeface="Century Schoolbook" pitchFamily="18" charset="0"/>
              </a:rPr>
              <a:t>in other Countries</a:t>
            </a:r>
            <a:endParaRPr lang="en-GB" sz="9600" b="1" dirty="0">
              <a:solidFill>
                <a:srgbClr val="0000CC"/>
              </a:solidFill>
              <a:effectLst>
                <a:outerShdw blurRad="50800" dist="38100" dir="8100000" algn="tr" rotWithShape="0">
                  <a:prstClr val="black">
                    <a:alpha val="40000"/>
                  </a:prstClr>
                </a:outerShdw>
              </a:effectLst>
              <a:latin typeface="Century Schoolbook" pitchFamily="18" charset="0"/>
            </a:endParaRPr>
          </a:p>
        </p:txBody>
      </p:sp>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53</a:t>
            </a:fld>
            <a:endParaRPr lang="en-GB"/>
          </a:p>
        </p:txBody>
      </p:sp>
    </p:spTree>
  </p:cSld>
  <p:clrMapOvr>
    <a:masterClrMapping/>
  </p:clrMapOvr>
  <p:transition advTm="15000">
    <p:wheel spokes="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928662" y="6286520"/>
            <a:ext cx="4357718" cy="365125"/>
          </a:xfrm>
        </p:spPr>
        <p:txBody>
          <a:bodyPr/>
          <a:lstStyle/>
          <a:p>
            <a:pPr algn="l">
              <a:defRPr/>
            </a:pPr>
            <a:r>
              <a:rPr lang="en-GB" sz="3200" b="1" smtClean="0">
                <a:solidFill>
                  <a:schemeClr val="tx1"/>
                </a:solidFill>
                <a:effectLst>
                  <a:outerShdw blurRad="38100" dist="38100" dir="2700000" algn="tl">
                    <a:srgbClr val="000000">
                      <a:alpha val="43137"/>
                    </a:srgbClr>
                  </a:outerShdw>
                </a:effectLst>
              </a:rPr>
              <a:t>Exit NOT CLEAR</a:t>
            </a:r>
            <a:endParaRPr lang="en-GB" sz="3200" b="1" dirty="0">
              <a:solidFill>
                <a:schemeClr val="tx1"/>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54</a:t>
            </a:fld>
            <a:endParaRPr lang="en-GB"/>
          </a:p>
        </p:txBody>
      </p:sp>
      <p:pic>
        <p:nvPicPr>
          <p:cNvPr id="6" name="Content Placeholder 5" descr="D:\Dolphin_Browser_Mini\download\article-2561333-1B946C2D00000578-424_634x463.jpg"/>
          <p:cNvPicPr>
            <a:picLocks noGrp="1"/>
          </p:cNvPicPr>
          <p:nvPr>
            <p:ph idx="1"/>
          </p:nvPr>
        </p:nvPicPr>
        <p:blipFill>
          <a:blip r:embed="rId2"/>
          <a:srcRect/>
          <a:stretch>
            <a:fillRect/>
          </a:stretch>
        </p:blipFill>
        <p:spPr bwMode="auto">
          <a:xfrm>
            <a:off x="214282" y="142852"/>
            <a:ext cx="8715436" cy="6126187"/>
          </a:xfrm>
          <a:prstGeom prst="rect">
            <a:avLst/>
          </a:prstGeom>
          <a:noFill/>
          <a:ln w="9525">
            <a:noFill/>
            <a:miter lim="800000"/>
            <a:headEnd/>
            <a:tailEnd/>
          </a:ln>
        </p:spPr>
      </p:pic>
      <p:cxnSp>
        <p:nvCxnSpPr>
          <p:cNvPr id="8" name="Straight Arrow Connector 7"/>
          <p:cNvCxnSpPr/>
          <p:nvPr/>
        </p:nvCxnSpPr>
        <p:spPr>
          <a:xfrm rot="5400000" flipH="1" flipV="1">
            <a:off x="178563" y="3607595"/>
            <a:ext cx="2928958" cy="10001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V="1">
            <a:off x="3857620" y="3214686"/>
            <a:ext cx="3286148" cy="27146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6429388" y="4071942"/>
            <a:ext cx="1500198" cy="5715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14282" y="4357694"/>
            <a:ext cx="500066" cy="28575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00562" y="6357958"/>
            <a:ext cx="3643338" cy="276999"/>
          </a:xfrm>
          <a:prstGeom prst="rect">
            <a:avLst/>
          </a:prstGeom>
          <a:noFill/>
        </p:spPr>
        <p:txBody>
          <a:bodyPr wrap="square" rtlCol="0">
            <a:spAutoFit/>
          </a:bodyPr>
          <a:lstStyle/>
          <a:p>
            <a:pPr algn="ctr"/>
            <a:r>
              <a:rPr lang="en-GB" sz="1200" i="1" dirty="0" smtClean="0">
                <a:latin typeface="Century Schoolbook" pitchFamily="18" charset="0"/>
              </a:rPr>
              <a:t>Live images of the Restrictions in other Countries</a:t>
            </a:r>
            <a:endParaRPr lang="en-GB" sz="1200" i="1" dirty="0" smtClean="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Users\Admin\Desktop\Junction Box Photos - Congestion Program\4549774.jpg"/>
          <p:cNvPicPr>
            <a:picLocks noGrp="1"/>
          </p:cNvPicPr>
          <p:nvPr>
            <p:ph idx="1"/>
          </p:nvPr>
        </p:nvPicPr>
        <p:blipFill>
          <a:blip r:embed="rId2"/>
          <a:srcRect/>
          <a:stretch>
            <a:fillRect/>
          </a:stretch>
        </p:blipFill>
        <p:spPr bwMode="auto">
          <a:xfrm>
            <a:off x="714348" y="142852"/>
            <a:ext cx="7786742" cy="5715040"/>
          </a:xfrm>
          <a:prstGeom prst="rect">
            <a:avLst/>
          </a:prstGeom>
          <a:noFill/>
          <a:ln w="9525">
            <a:noFill/>
            <a:miter lim="800000"/>
            <a:headEnd/>
            <a:tailEnd/>
          </a:ln>
        </p:spPr>
      </p:pic>
      <p:sp>
        <p:nvSpPr>
          <p:cNvPr id="4" name="Footer Placeholder 3"/>
          <p:cNvSpPr>
            <a:spLocks noGrp="1"/>
          </p:cNvSpPr>
          <p:nvPr>
            <p:ph type="ftr" sz="quarter" idx="11"/>
          </p:nvPr>
        </p:nvSpPr>
        <p:spPr>
          <a:xfrm>
            <a:off x="571472" y="5643578"/>
            <a:ext cx="7715304" cy="357190"/>
          </a:xfrm>
        </p:spPr>
        <p:txBody>
          <a:bodyPr/>
          <a:lstStyle/>
          <a:p>
            <a:pPr>
              <a:defRPr/>
            </a:pPr>
            <a:endParaRPr lang="en-GB" b="1" smtClean="0">
              <a:solidFill>
                <a:srgbClr val="FF0000"/>
              </a:solidFill>
            </a:endParaRPr>
          </a:p>
          <a:p>
            <a:pPr>
              <a:defRPr/>
            </a:pPr>
            <a:endParaRPr lang="en-GB" sz="2000" b="1" i="1" smtClean="0">
              <a:solidFill>
                <a:schemeClr val="tx1"/>
              </a:solidFill>
              <a:latin typeface="Elephant" pitchFamily="18" charset="0"/>
            </a:endParaRPr>
          </a:p>
          <a:p>
            <a:pPr algn="ctr">
              <a:defRPr/>
            </a:pPr>
            <a:r>
              <a:rPr lang="en-GB" sz="2000" b="1" i="1" smtClean="0">
                <a:solidFill>
                  <a:srgbClr val="0000CC"/>
                </a:solidFill>
                <a:latin typeface="Elephant" pitchFamily="18" charset="0"/>
              </a:rPr>
              <a:t>Junction Box at Cross-Roads</a:t>
            </a:r>
            <a:endParaRPr lang="en-GB" sz="2000" i="1" dirty="0">
              <a:solidFill>
                <a:schemeClr val="tx1"/>
              </a:solidFill>
              <a:latin typeface="Elephant" pitchFamily="18" charset="0"/>
            </a:endParaRPr>
          </a:p>
        </p:txBody>
      </p:sp>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55</a:t>
            </a:fld>
            <a:endParaRPr lang="en-GB"/>
          </a:p>
        </p:txBody>
      </p:sp>
      <p:sp>
        <p:nvSpPr>
          <p:cNvPr id="7" name="TextBox 6"/>
          <p:cNvSpPr txBox="1"/>
          <p:nvPr/>
        </p:nvSpPr>
        <p:spPr>
          <a:xfrm>
            <a:off x="642910" y="5929330"/>
            <a:ext cx="1214446" cy="276999"/>
          </a:xfrm>
          <a:prstGeom prst="rect">
            <a:avLst/>
          </a:prstGeom>
          <a:noFill/>
        </p:spPr>
        <p:txBody>
          <a:bodyPr wrap="square" rtlCol="0">
            <a:spAutoFit/>
          </a:bodyPr>
          <a:lstStyle/>
          <a:p>
            <a:r>
              <a:rPr lang="en-GB" sz="1200" b="1" dirty="0" smtClean="0">
                <a:solidFill>
                  <a:srgbClr val="FF0000"/>
                </a:solidFill>
              </a:rPr>
              <a:t>CAMERA</a:t>
            </a:r>
            <a:endParaRPr lang="en-GB" sz="1200" dirty="0"/>
          </a:p>
        </p:txBody>
      </p:sp>
      <p:cxnSp>
        <p:nvCxnSpPr>
          <p:cNvPr id="10" name="Straight Arrow Connector 9"/>
          <p:cNvCxnSpPr/>
          <p:nvPr/>
        </p:nvCxnSpPr>
        <p:spPr>
          <a:xfrm flipV="1">
            <a:off x="1428728" y="5143512"/>
            <a:ext cx="1357322" cy="8572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71670" y="6357958"/>
            <a:ext cx="5500726" cy="338554"/>
          </a:xfrm>
          <a:prstGeom prst="rect">
            <a:avLst/>
          </a:prstGeom>
          <a:noFill/>
        </p:spPr>
        <p:txBody>
          <a:bodyPr wrap="square" rtlCol="0">
            <a:spAutoFit/>
          </a:bodyPr>
          <a:lstStyle/>
          <a:p>
            <a:pPr algn="ctr"/>
            <a:r>
              <a:rPr lang="en-GB" sz="1600" i="1" dirty="0" smtClean="0">
                <a:latin typeface="Century Schoolbook" pitchFamily="18" charset="0"/>
              </a:rPr>
              <a:t>Live images of the Restrictions in other Countries</a:t>
            </a:r>
            <a:endParaRPr lang="en-GB" sz="1600" i="1" dirty="0" smtClean="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785786" y="5715016"/>
            <a:ext cx="7715304" cy="428628"/>
          </a:xfrm>
        </p:spPr>
        <p:txBody>
          <a:bodyPr/>
          <a:lstStyle/>
          <a:p>
            <a:pPr>
              <a:defRPr/>
            </a:pPr>
            <a:r>
              <a:rPr lang="en-GB" sz="2000" i="1" smtClean="0">
                <a:solidFill>
                  <a:srgbClr val="0000CC"/>
                </a:solidFill>
                <a:latin typeface="Elephant" pitchFamily="18" charset="0"/>
              </a:rPr>
              <a:t>NO Stopping at any time “Red Root” e.g. at Bank of Uganda</a:t>
            </a:r>
            <a:endParaRPr lang="en-GB" sz="2000" i="1" dirty="0">
              <a:solidFill>
                <a:srgbClr val="0000CC"/>
              </a:solidFill>
              <a:latin typeface="Elephant" pitchFamily="18" charset="0"/>
            </a:endParaRPr>
          </a:p>
        </p:txBody>
      </p:sp>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56</a:t>
            </a:fld>
            <a:endParaRPr lang="en-GB"/>
          </a:p>
        </p:txBody>
      </p:sp>
      <p:pic>
        <p:nvPicPr>
          <p:cNvPr id="1026" name="Picture 2" descr="C:\Users\Admin\Desktop\PROGRAM TO RDUCE TRAFFIC CONGESTION\Junction Box Photos - Congestion Program\DSC01230.jpg"/>
          <p:cNvPicPr>
            <a:picLocks noChangeAspect="1" noChangeArrowheads="1"/>
          </p:cNvPicPr>
          <p:nvPr/>
        </p:nvPicPr>
        <p:blipFill>
          <a:blip r:embed="rId2"/>
          <a:srcRect/>
          <a:stretch>
            <a:fillRect/>
          </a:stretch>
        </p:blipFill>
        <p:spPr bwMode="auto">
          <a:xfrm>
            <a:off x="1071538" y="357166"/>
            <a:ext cx="7072362" cy="5304272"/>
          </a:xfrm>
          <a:prstGeom prst="rect">
            <a:avLst/>
          </a:prstGeom>
          <a:noFill/>
        </p:spPr>
      </p:pic>
      <p:cxnSp>
        <p:nvCxnSpPr>
          <p:cNvPr id="6" name="Straight Arrow Connector 5"/>
          <p:cNvCxnSpPr/>
          <p:nvPr/>
        </p:nvCxnSpPr>
        <p:spPr>
          <a:xfrm rot="16200000" flipV="1">
            <a:off x="2000232" y="4857760"/>
            <a:ext cx="571504"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500694" y="5000636"/>
            <a:ext cx="928694" cy="8572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71604" y="5143512"/>
            <a:ext cx="3643338" cy="369332"/>
          </a:xfrm>
          <a:prstGeom prst="rect">
            <a:avLst/>
          </a:prstGeom>
          <a:noFill/>
        </p:spPr>
        <p:txBody>
          <a:bodyPr wrap="square" rtlCol="0">
            <a:spAutoFit/>
          </a:bodyPr>
          <a:lstStyle/>
          <a:p>
            <a:r>
              <a:rPr lang="en-GB" dirty="0" smtClean="0">
                <a:solidFill>
                  <a:srgbClr val="FFFF00"/>
                </a:solidFill>
                <a:latin typeface="Elephant" pitchFamily="18" charset="0"/>
              </a:rPr>
              <a:t>Stop for taxi &amp; delivery vans</a:t>
            </a:r>
            <a:endParaRPr lang="en-GB" dirty="0">
              <a:solidFill>
                <a:srgbClr val="FFFF00"/>
              </a:solidFill>
              <a:latin typeface="Elephant" pitchFamily="18" charset="0"/>
            </a:endParaRPr>
          </a:p>
        </p:txBody>
      </p:sp>
      <p:sp>
        <p:nvSpPr>
          <p:cNvPr id="9" name="TextBox 8"/>
          <p:cNvSpPr txBox="1"/>
          <p:nvPr/>
        </p:nvSpPr>
        <p:spPr>
          <a:xfrm>
            <a:off x="2071670" y="6357958"/>
            <a:ext cx="5500726" cy="338554"/>
          </a:xfrm>
          <a:prstGeom prst="rect">
            <a:avLst/>
          </a:prstGeom>
          <a:noFill/>
        </p:spPr>
        <p:txBody>
          <a:bodyPr wrap="square" rtlCol="0">
            <a:spAutoFit/>
          </a:bodyPr>
          <a:lstStyle/>
          <a:p>
            <a:pPr algn="ctr"/>
            <a:r>
              <a:rPr lang="en-GB" sz="1600" i="1" dirty="0" smtClean="0">
                <a:latin typeface="Century Schoolbook" pitchFamily="18" charset="0"/>
              </a:rPr>
              <a:t>Live images of the Restrictions in other Countries</a:t>
            </a:r>
            <a:endParaRPr lang="en-GB" sz="1600" i="1" dirty="0" smtClean="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000100" y="5500702"/>
            <a:ext cx="7215238" cy="571504"/>
          </a:xfrm>
        </p:spPr>
        <p:txBody>
          <a:bodyPr/>
          <a:lstStyle/>
          <a:p>
            <a:pPr algn="ctr">
              <a:defRPr/>
            </a:pPr>
            <a:r>
              <a:rPr lang="en-GB" sz="3200" i="1" smtClean="0">
                <a:solidFill>
                  <a:srgbClr val="0000CC"/>
                </a:solidFill>
                <a:latin typeface="Elephant" pitchFamily="18" charset="0"/>
              </a:rPr>
              <a:t>NO Stopping at any time</a:t>
            </a:r>
            <a:endParaRPr lang="en-GB" sz="3200" i="1" dirty="0">
              <a:solidFill>
                <a:srgbClr val="0000CC"/>
              </a:solidFill>
              <a:latin typeface="Elephant" pitchFamily="18" charset="0"/>
            </a:endParaRPr>
          </a:p>
        </p:txBody>
      </p:sp>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57</a:t>
            </a:fld>
            <a:endParaRPr lang="en-GB"/>
          </a:p>
        </p:txBody>
      </p:sp>
      <p:pic>
        <p:nvPicPr>
          <p:cNvPr id="9218" name="Picture 2" descr="C:\Users\Admin\Desktop\PROGRAM TO RDUCE TRAFFIC CONGESTION\Junction Box Photos - Congestion Program\Boris Johnson cycle super highway junction.jpg"/>
          <p:cNvPicPr>
            <a:picLocks noChangeAspect="1" noChangeArrowheads="1"/>
          </p:cNvPicPr>
          <p:nvPr/>
        </p:nvPicPr>
        <p:blipFill>
          <a:blip r:embed="rId2"/>
          <a:srcRect/>
          <a:stretch>
            <a:fillRect/>
          </a:stretch>
        </p:blipFill>
        <p:spPr bwMode="auto">
          <a:xfrm>
            <a:off x="1142976" y="357166"/>
            <a:ext cx="6905652" cy="5179239"/>
          </a:xfrm>
          <a:prstGeom prst="rect">
            <a:avLst/>
          </a:prstGeom>
          <a:noFill/>
        </p:spPr>
      </p:pic>
      <p:cxnSp>
        <p:nvCxnSpPr>
          <p:cNvPr id="6" name="Straight Arrow Connector 5"/>
          <p:cNvCxnSpPr/>
          <p:nvPr/>
        </p:nvCxnSpPr>
        <p:spPr>
          <a:xfrm flipV="1">
            <a:off x="5143504" y="5000636"/>
            <a:ext cx="1000132" cy="6429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2857488" y="1142984"/>
            <a:ext cx="1857388" cy="14287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71670" y="6357958"/>
            <a:ext cx="5500726" cy="338554"/>
          </a:xfrm>
          <a:prstGeom prst="rect">
            <a:avLst/>
          </a:prstGeom>
          <a:noFill/>
        </p:spPr>
        <p:txBody>
          <a:bodyPr wrap="square" rtlCol="0">
            <a:spAutoFit/>
          </a:bodyPr>
          <a:lstStyle/>
          <a:p>
            <a:pPr algn="ctr"/>
            <a:r>
              <a:rPr lang="en-GB" sz="1600" i="1" dirty="0" smtClean="0">
                <a:latin typeface="Century Schoolbook" pitchFamily="18" charset="0"/>
              </a:rPr>
              <a:t>Live images of the Restrictions in other Countries</a:t>
            </a:r>
            <a:endParaRPr lang="en-GB" sz="1600" i="1" dirty="0" smtClean="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42910" y="6000768"/>
            <a:ext cx="7500990" cy="365125"/>
          </a:xfrm>
        </p:spPr>
        <p:txBody>
          <a:bodyPr/>
          <a:lstStyle/>
          <a:p>
            <a:pPr>
              <a:defRPr/>
            </a:pPr>
            <a:r>
              <a:rPr lang="en-GB" sz="2400" b="1" smtClean="0">
                <a:solidFill>
                  <a:schemeClr val="tx1"/>
                </a:solidFill>
              </a:rPr>
              <a:t>NO stopping at any time</a:t>
            </a:r>
            <a:endParaRPr lang="en-GB" sz="2400" b="1" dirty="0">
              <a:solidFill>
                <a:schemeClr val="tx1"/>
              </a:solidFill>
            </a:endParaRPr>
          </a:p>
        </p:txBody>
      </p:sp>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58</a:t>
            </a:fld>
            <a:endParaRPr lang="en-GB"/>
          </a:p>
        </p:txBody>
      </p:sp>
      <p:pic>
        <p:nvPicPr>
          <p:cNvPr id="9218" name="Picture 2"/>
          <p:cNvPicPr>
            <a:picLocks noChangeAspect="1" noChangeArrowheads="1"/>
          </p:cNvPicPr>
          <p:nvPr/>
        </p:nvPicPr>
        <p:blipFill>
          <a:blip r:embed="rId2" cstate="print"/>
          <a:srcRect/>
          <a:stretch>
            <a:fillRect/>
          </a:stretch>
        </p:blipFill>
        <p:spPr bwMode="auto">
          <a:xfrm>
            <a:off x="857224" y="285728"/>
            <a:ext cx="7572428" cy="5679321"/>
          </a:xfrm>
          <a:prstGeom prst="rect">
            <a:avLst/>
          </a:prstGeom>
          <a:noFill/>
          <a:ln w="9525">
            <a:noFill/>
            <a:miter lim="800000"/>
            <a:headEnd/>
            <a:tailEnd/>
          </a:ln>
          <a:effectLst/>
        </p:spPr>
      </p:pic>
      <p:cxnSp>
        <p:nvCxnSpPr>
          <p:cNvPr id="6" name="Straight Arrow Connector 5"/>
          <p:cNvCxnSpPr/>
          <p:nvPr/>
        </p:nvCxnSpPr>
        <p:spPr>
          <a:xfrm rot="10800000">
            <a:off x="1928794" y="5572140"/>
            <a:ext cx="1714512" cy="5000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2714612" y="3929066"/>
            <a:ext cx="3071834" cy="12144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71670" y="6357958"/>
            <a:ext cx="5500726" cy="338554"/>
          </a:xfrm>
          <a:prstGeom prst="rect">
            <a:avLst/>
          </a:prstGeom>
          <a:noFill/>
        </p:spPr>
        <p:txBody>
          <a:bodyPr wrap="square" rtlCol="0">
            <a:spAutoFit/>
          </a:bodyPr>
          <a:lstStyle/>
          <a:p>
            <a:pPr algn="ctr"/>
            <a:r>
              <a:rPr lang="en-GB" sz="1600" i="1" dirty="0" smtClean="0">
                <a:latin typeface="Century Schoolbook" pitchFamily="18" charset="0"/>
              </a:rPr>
              <a:t>Live images of the Restrictions in other Countries</a:t>
            </a:r>
            <a:endParaRPr lang="en-GB" sz="1600" i="1" dirty="0" smtClean="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857224" y="5500702"/>
            <a:ext cx="7358114" cy="642942"/>
          </a:xfrm>
        </p:spPr>
        <p:txBody>
          <a:bodyPr/>
          <a:lstStyle/>
          <a:p>
            <a:pPr>
              <a:defRPr/>
            </a:pPr>
            <a:r>
              <a:rPr lang="en-GB" sz="2000" i="1" smtClean="0">
                <a:solidFill>
                  <a:srgbClr val="0000CC"/>
                </a:solidFill>
                <a:latin typeface="Elephant" pitchFamily="18" charset="0"/>
              </a:rPr>
              <a:t>Regardless of Traffic Lights,  the Junction box is marked</a:t>
            </a:r>
            <a:endParaRPr lang="en-GB" sz="2000" i="1" dirty="0">
              <a:solidFill>
                <a:srgbClr val="0000CC"/>
              </a:solidFill>
              <a:latin typeface="Elephant" pitchFamily="18" charset="0"/>
            </a:endParaRPr>
          </a:p>
        </p:txBody>
      </p:sp>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59</a:t>
            </a:fld>
            <a:endParaRPr lang="en-GB"/>
          </a:p>
        </p:txBody>
      </p:sp>
      <p:pic>
        <p:nvPicPr>
          <p:cNvPr id="4098" name="Picture 2" descr="C:\Users\Admin\Desktop\PROGRAM TO RDUCE TRAFFIC CONGESTION\Junction Box Photos - Congestion Program\DSC02399.jpg"/>
          <p:cNvPicPr>
            <a:picLocks noChangeAspect="1" noChangeArrowheads="1"/>
          </p:cNvPicPr>
          <p:nvPr/>
        </p:nvPicPr>
        <p:blipFill>
          <a:blip r:embed="rId2"/>
          <a:srcRect/>
          <a:stretch>
            <a:fillRect/>
          </a:stretch>
        </p:blipFill>
        <p:spPr bwMode="auto">
          <a:xfrm>
            <a:off x="642910" y="1000108"/>
            <a:ext cx="7929618" cy="4460411"/>
          </a:xfrm>
          <a:prstGeom prst="rect">
            <a:avLst/>
          </a:prstGeom>
          <a:noFill/>
        </p:spPr>
      </p:pic>
      <p:sp>
        <p:nvSpPr>
          <p:cNvPr id="5" name="TextBox 4"/>
          <p:cNvSpPr txBox="1"/>
          <p:nvPr/>
        </p:nvSpPr>
        <p:spPr>
          <a:xfrm>
            <a:off x="5643570" y="5072074"/>
            <a:ext cx="2857520" cy="338554"/>
          </a:xfrm>
          <a:prstGeom prst="rect">
            <a:avLst/>
          </a:prstGeom>
          <a:noFill/>
        </p:spPr>
        <p:txBody>
          <a:bodyPr wrap="square" rtlCol="0">
            <a:spAutoFit/>
          </a:bodyPr>
          <a:lstStyle/>
          <a:p>
            <a:r>
              <a:rPr lang="en-GB" sz="1600" dirty="0" smtClean="0">
                <a:solidFill>
                  <a:schemeClr val="bg1"/>
                </a:solidFill>
                <a:latin typeface="Elephant" pitchFamily="18" charset="0"/>
              </a:rPr>
              <a:t>NO Stopping at any time</a:t>
            </a:r>
            <a:endParaRPr lang="en-GB" sz="1600" dirty="0">
              <a:solidFill>
                <a:schemeClr val="bg1"/>
              </a:solidFill>
              <a:latin typeface="Elephant" pitchFamily="18" charset="0"/>
            </a:endParaRPr>
          </a:p>
        </p:txBody>
      </p:sp>
      <p:cxnSp>
        <p:nvCxnSpPr>
          <p:cNvPr id="7" name="Straight Arrow Connector 6"/>
          <p:cNvCxnSpPr/>
          <p:nvPr/>
        </p:nvCxnSpPr>
        <p:spPr>
          <a:xfrm rot="5400000" flipH="1" flipV="1">
            <a:off x="6607983" y="4036223"/>
            <a:ext cx="1785950"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57554" y="3357562"/>
            <a:ext cx="1571636" cy="369332"/>
          </a:xfrm>
          <a:prstGeom prst="rect">
            <a:avLst/>
          </a:prstGeom>
          <a:noFill/>
        </p:spPr>
        <p:txBody>
          <a:bodyPr wrap="square" rtlCol="0">
            <a:spAutoFit/>
          </a:bodyPr>
          <a:lstStyle/>
          <a:p>
            <a:r>
              <a:rPr lang="en-GB" dirty="0" smtClean="0">
                <a:solidFill>
                  <a:schemeClr val="bg1">
                    <a:lumMod val="95000"/>
                  </a:schemeClr>
                </a:solidFill>
                <a:latin typeface="Elephant" pitchFamily="18" charset="0"/>
              </a:rPr>
              <a:t>Keep Clear</a:t>
            </a:r>
            <a:endParaRPr lang="en-GB" dirty="0">
              <a:solidFill>
                <a:schemeClr val="bg1">
                  <a:lumMod val="95000"/>
                </a:schemeClr>
              </a:solidFill>
              <a:latin typeface="Elephant" pitchFamily="18" charset="0"/>
            </a:endParaRPr>
          </a:p>
        </p:txBody>
      </p:sp>
      <p:cxnSp>
        <p:nvCxnSpPr>
          <p:cNvPr id="10" name="Straight Arrow Connector 9"/>
          <p:cNvCxnSpPr/>
          <p:nvPr/>
        </p:nvCxnSpPr>
        <p:spPr>
          <a:xfrm rot="5400000" flipH="1" flipV="1">
            <a:off x="2178827" y="3536157"/>
            <a:ext cx="3571900" cy="5000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714744" y="2214554"/>
            <a:ext cx="3571900" cy="33575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71670" y="6357958"/>
            <a:ext cx="5500726" cy="338554"/>
          </a:xfrm>
          <a:prstGeom prst="rect">
            <a:avLst/>
          </a:prstGeom>
          <a:noFill/>
        </p:spPr>
        <p:txBody>
          <a:bodyPr wrap="square" rtlCol="0">
            <a:spAutoFit/>
          </a:bodyPr>
          <a:lstStyle/>
          <a:p>
            <a:pPr algn="ctr"/>
            <a:r>
              <a:rPr lang="en-GB" sz="1600" i="1" dirty="0" smtClean="0">
                <a:latin typeface="Century Schoolbook" pitchFamily="18" charset="0"/>
              </a:rPr>
              <a:t>Live images of the Restrictions in other Countries</a:t>
            </a:r>
            <a:endParaRPr lang="en-GB" sz="1600" i="1" dirty="0" smtClean="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6</a:t>
            </a:fld>
            <a:endParaRPr lang="en-GB"/>
          </a:p>
        </p:txBody>
      </p:sp>
      <p:sp>
        <p:nvSpPr>
          <p:cNvPr id="4" name="Title 1"/>
          <p:cNvSpPr txBox="1">
            <a:spLocks/>
          </p:cNvSpPr>
          <p:nvPr/>
        </p:nvSpPr>
        <p:spPr>
          <a:xfrm>
            <a:off x="457200" y="274638"/>
            <a:ext cx="8229600" cy="77809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Calibri"/>
                <a:cs typeface="Times New Roman"/>
              </a:rPr>
              <a:t>DANGERS OF </a:t>
            </a:r>
            <a:br>
              <a:rPr kumimoji="0" lang="en-GB" sz="24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Calibri"/>
                <a:cs typeface="Times New Roman"/>
              </a:rPr>
            </a:br>
            <a:r>
              <a:rPr kumimoji="0" lang="en-GB" sz="24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Calibri"/>
                <a:cs typeface="Times New Roman"/>
              </a:rPr>
              <a:t>TRAFFIC CONGESTION</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57200" y="1196752"/>
            <a:ext cx="8229600" cy="5256584"/>
          </a:xfrm>
          <a:prstGeom prst="rect">
            <a:avLst/>
          </a:prstGeom>
        </p:spPr>
        <p:txBody>
          <a:bodyPr>
            <a:noAutofit/>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1"/>
                </a:solidFill>
                <a:effectLst/>
                <a:uLnTx/>
                <a:uFillTx/>
                <a:latin typeface="Constantia" pitchFamily="18" charset="0"/>
                <a:ea typeface="+mn-ea"/>
                <a:cs typeface="+mn-cs"/>
              </a:rPr>
              <a:t>Traffic Congestion has direct economic and social costs which in turn impose heavy costs on the National economy. </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GB" sz="1600" b="0" i="0" u="none" strike="noStrike" kern="1200" cap="none" spc="0" normalizeH="0" baseline="0" noProof="0" dirty="0" smtClean="0">
              <a:ln>
                <a:noFill/>
              </a:ln>
              <a:solidFill>
                <a:schemeClr val="tx1"/>
              </a:solidFill>
              <a:effectLst/>
              <a:uLnTx/>
              <a:uFillTx/>
              <a:latin typeface="Constantia" pitchFamily="18" charset="0"/>
              <a:ea typeface="+mn-ea"/>
              <a:cs typeface="+mn-cs"/>
            </a:endParaRP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1"/>
                </a:solidFill>
                <a:effectLst/>
                <a:uLnTx/>
                <a:uFillTx/>
                <a:latin typeface="Constantia" pitchFamily="18" charset="0"/>
                <a:ea typeface="+mn-ea"/>
                <a:cs typeface="+mn-cs"/>
              </a:rPr>
              <a:t>     These costs can damage the competitiveness of Kampala in the regional market and the attractiveness of the city as both a tourist destination and a place to </a:t>
            </a:r>
            <a:r>
              <a:rPr kumimoji="0" lang="en-GB" sz="1600" b="0" i="0" u="sng" strike="noStrike" kern="1200" cap="none" spc="0" normalizeH="0" baseline="0" noProof="0" dirty="0" smtClean="0">
                <a:ln>
                  <a:noFill/>
                </a:ln>
                <a:solidFill>
                  <a:schemeClr val="tx1"/>
                </a:solidFill>
                <a:effectLst/>
                <a:uLnTx/>
                <a:uFillTx/>
                <a:latin typeface="Constantia" pitchFamily="18" charset="0"/>
                <a:ea typeface="+mn-ea"/>
                <a:cs typeface="+mn-cs"/>
              </a:rPr>
              <a:t>live; such costs are:</a:t>
            </a:r>
          </a:p>
          <a:p>
            <a:pPr marL="342900" marR="0" lvl="0" indent="-342900" algn="l" defTabSz="914400" rtl="0" eaLnBrk="1" fontAlgn="auto" latinLnBrk="0" hangingPunct="1">
              <a:lnSpc>
                <a:spcPct val="21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Constantia" pitchFamily="18" charset="0"/>
                <a:ea typeface="+mn-ea"/>
                <a:cs typeface="+mn-cs"/>
              </a:rPr>
              <a:t>Reduced productive time,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Constantia" pitchFamily="18" charset="0"/>
                <a:ea typeface="+mn-ea"/>
                <a:cs typeface="+mn-cs"/>
              </a:rPr>
              <a:t>Loss of investments and jobs;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Constantia" pitchFamily="18" charset="0"/>
                <a:ea typeface="+mn-ea"/>
                <a:cs typeface="+mn-cs"/>
              </a:rPr>
              <a:t>Fuel waste;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Constantia" pitchFamily="18" charset="0"/>
                <a:ea typeface="+mn-ea"/>
                <a:cs typeface="+mn-cs"/>
              </a:rPr>
              <a:t>Increased risks and costs to motorists and pedestrians;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Constantia" pitchFamily="18" charset="0"/>
                <a:ea typeface="+mn-ea"/>
                <a:cs typeface="+mn-cs"/>
              </a:rPr>
              <a:t>Green House Gas  emissions (GHGE) polluting the  air quality; </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Constantia" pitchFamily="18" charset="0"/>
                <a:ea typeface="+mn-ea"/>
                <a:cs typeface="+mn-cs"/>
              </a:rPr>
              <a:t>Diseases to urban inhabitants by breathing in exhaust fumes; </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Constantia" pitchFamily="18" charset="0"/>
                <a:ea typeface="+mn-ea"/>
                <a:cs typeface="+mn-cs"/>
              </a:rPr>
              <a:t>Unpredictable journey times, queuing, slower speeds and increased travel times;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Constantia" pitchFamily="18" charset="0"/>
                <a:ea typeface="+mn-ea"/>
                <a:cs typeface="+mn-cs"/>
              </a:rPr>
              <a:t>Stress/anger /Tiredness as a result of road rage (Violence exhibited by drivers in traffic jam) etc.</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GB" sz="1600" b="0" i="0" u="none" strike="noStrike" kern="1200" cap="none" spc="0" normalizeH="0" baseline="0" noProof="0" dirty="0">
              <a:ln>
                <a:noFill/>
              </a:ln>
              <a:solidFill>
                <a:schemeClr val="tx1"/>
              </a:solidFill>
              <a:effectLst/>
              <a:uLnTx/>
              <a:uFillTx/>
              <a:latin typeface="Constantia" pitchFamily="18" charset="0"/>
              <a:ea typeface="+mn-ea"/>
              <a:cs typeface="+mn-cs"/>
            </a:endParaRPr>
          </a:p>
        </p:txBody>
      </p:sp>
    </p:spTree>
  </p:cSld>
  <p:clrMapOvr>
    <a:masterClrMapping/>
  </p:clrMapOvr>
  <p:transition>
    <p:newsfla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0034" y="6072206"/>
            <a:ext cx="8143932" cy="365125"/>
          </a:xfrm>
        </p:spPr>
        <p:txBody>
          <a:bodyPr/>
          <a:lstStyle/>
          <a:p>
            <a:pPr>
              <a:defRPr/>
            </a:pPr>
            <a:r>
              <a:rPr lang="en-GB" sz="2000" b="1" dirty="0" smtClean="0">
                <a:solidFill>
                  <a:schemeClr val="tx1"/>
                </a:solidFill>
                <a:latin typeface="Constantia" pitchFamily="18" charset="0"/>
              </a:rPr>
              <a:t>NO Loading at any time       -         NO waiting at any time </a:t>
            </a:r>
            <a:endParaRPr lang="en-GB" sz="2000" b="1" dirty="0">
              <a:solidFill>
                <a:schemeClr val="tx1"/>
              </a:solidFill>
              <a:latin typeface="Constantia" pitchFamily="18" charset="0"/>
            </a:endParaRPr>
          </a:p>
        </p:txBody>
      </p:sp>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60</a:t>
            </a:fld>
            <a:endParaRPr lang="en-GB"/>
          </a:p>
        </p:txBody>
      </p:sp>
      <p:pic>
        <p:nvPicPr>
          <p:cNvPr id="2050" name="Picture 2"/>
          <p:cNvPicPr>
            <a:picLocks noGrp="1" noChangeAspect="1" noChangeArrowheads="1"/>
          </p:cNvPicPr>
          <p:nvPr>
            <p:ph idx="1"/>
          </p:nvPr>
        </p:nvPicPr>
        <p:blipFill>
          <a:blip r:embed="rId2"/>
          <a:srcRect/>
          <a:stretch>
            <a:fillRect/>
          </a:stretch>
        </p:blipFill>
        <p:spPr bwMode="auto">
          <a:xfrm>
            <a:off x="357158" y="428604"/>
            <a:ext cx="8482404" cy="5500726"/>
          </a:xfrm>
          <a:prstGeom prst="rect">
            <a:avLst/>
          </a:prstGeom>
          <a:noFill/>
          <a:ln w="9525">
            <a:noFill/>
            <a:miter lim="800000"/>
            <a:headEnd/>
            <a:tailEnd/>
          </a:ln>
          <a:effectLst/>
        </p:spPr>
      </p:pic>
      <p:cxnSp>
        <p:nvCxnSpPr>
          <p:cNvPr id="8" name="Straight Arrow Connector 7"/>
          <p:cNvCxnSpPr/>
          <p:nvPr/>
        </p:nvCxnSpPr>
        <p:spPr>
          <a:xfrm rot="16200000" flipV="1">
            <a:off x="928662" y="5000636"/>
            <a:ext cx="1857388" cy="5715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2500298" y="4214818"/>
            <a:ext cx="3357586" cy="20002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00364" y="4429132"/>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71670" y="6357958"/>
            <a:ext cx="5500726" cy="338554"/>
          </a:xfrm>
          <a:prstGeom prst="rect">
            <a:avLst/>
          </a:prstGeom>
          <a:noFill/>
        </p:spPr>
        <p:txBody>
          <a:bodyPr wrap="square" rtlCol="0">
            <a:spAutoFit/>
          </a:bodyPr>
          <a:lstStyle/>
          <a:p>
            <a:pPr algn="ctr"/>
            <a:r>
              <a:rPr lang="en-GB" sz="1600" i="1" dirty="0" smtClean="0">
                <a:latin typeface="Century Schoolbook" pitchFamily="18" charset="0"/>
              </a:rPr>
              <a:t>Live images of the Restrictions in other Countries</a:t>
            </a:r>
            <a:endParaRPr lang="en-GB" sz="1600" i="1" dirty="0" smtClean="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714348" y="5715016"/>
            <a:ext cx="7643866" cy="428628"/>
          </a:xfrm>
        </p:spPr>
        <p:txBody>
          <a:bodyPr/>
          <a:lstStyle/>
          <a:p>
            <a:pPr algn="ctr">
              <a:defRPr/>
            </a:pPr>
            <a:r>
              <a:rPr lang="en-GB" sz="2800" i="1" dirty="0" smtClean="0">
                <a:solidFill>
                  <a:srgbClr val="0000CC"/>
                </a:solidFill>
                <a:latin typeface="Elephant" pitchFamily="18" charset="0"/>
              </a:rPr>
              <a:t>Junction box at large roundabout</a:t>
            </a:r>
          </a:p>
        </p:txBody>
      </p:sp>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61</a:t>
            </a:fld>
            <a:endParaRPr lang="en-GB"/>
          </a:p>
        </p:txBody>
      </p:sp>
      <p:pic>
        <p:nvPicPr>
          <p:cNvPr id="4" name="Picture 2" descr="C:\Users\Admin\Desktop\PROGRAM TO RDUCE TRAFFIC CONGESTION\Junction Box Photos - Congestion Program\1219937456_80.177.117.97 (3).jpg"/>
          <p:cNvPicPr>
            <a:picLocks noChangeAspect="1" noChangeArrowheads="1"/>
          </p:cNvPicPr>
          <p:nvPr/>
        </p:nvPicPr>
        <p:blipFill>
          <a:blip r:embed="rId2"/>
          <a:srcRect/>
          <a:stretch>
            <a:fillRect/>
          </a:stretch>
        </p:blipFill>
        <p:spPr bwMode="auto">
          <a:xfrm>
            <a:off x="857224" y="214290"/>
            <a:ext cx="7345184" cy="5429288"/>
          </a:xfrm>
          <a:prstGeom prst="rect">
            <a:avLst/>
          </a:prstGeom>
          <a:noFill/>
        </p:spPr>
      </p:pic>
      <p:cxnSp>
        <p:nvCxnSpPr>
          <p:cNvPr id="6" name="Straight Arrow Connector 5"/>
          <p:cNvCxnSpPr/>
          <p:nvPr/>
        </p:nvCxnSpPr>
        <p:spPr>
          <a:xfrm rot="16200000" flipV="1">
            <a:off x="2107389" y="4607727"/>
            <a:ext cx="1143008" cy="10715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2964645" y="5107793"/>
            <a:ext cx="857256" cy="357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4348" y="6286520"/>
            <a:ext cx="7858180" cy="307777"/>
          </a:xfrm>
          <a:prstGeom prst="rect">
            <a:avLst/>
          </a:prstGeom>
          <a:noFill/>
        </p:spPr>
        <p:txBody>
          <a:bodyPr wrap="square" rtlCol="0">
            <a:spAutoFit/>
          </a:bodyPr>
          <a:lstStyle/>
          <a:p>
            <a:pPr algn="ctr"/>
            <a:r>
              <a:rPr lang="en-GB" sz="1400" i="1" dirty="0" smtClean="0">
                <a:latin typeface="Century Schoolbook" pitchFamily="18" charset="0"/>
              </a:rPr>
              <a:t>Live images of the Restrictions in other Countries</a:t>
            </a:r>
            <a:endParaRPr lang="en-GB" sz="1400" i="1" dirty="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05521049_vbristol2_287220c"/>
          <p:cNvPicPr>
            <a:picLocks noGrp="1"/>
          </p:cNvPicPr>
          <p:nvPr>
            <p:ph idx="1"/>
          </p:nvPr>
        </p:nvPicPr>
        <p:blipFill>
          <a:blip r:embed="rId2"/>
          <a:srcRect/>
          <a:stretch>
            <a:fillRect/>
          </a:stretch>
        </p:blipFill>
        <p:spPr bwMode="auto">
          <a:xfrm>
            <a:off x="214282" y="285728"/>
            <a:ext cx="8643998" cy="5643602"/>
          </a:xfrm>
          <a:prstGeom prst="rect">
            <a:avLst/>
          </a:prstGeom>
          <a:noFill/>
          <a:ln w="9525">
            <a:noFill/>
            <a:miter lim="800000"/>
            <a:headEnd/>
            <a:tailEnd/>
          </a:ln>
        </p:spPr>
      </p:pic>
      <p:sp>
        <p:nvSpPr>
          <p:cNvPr id="4" name="Footer Placeholder 3"/>
          <p:cNvSpPr>
            <a:spLocks noGrp="1"/>
          </p:cNvSpPr>
          <p:nvPr>
            <p:ph type="ftr" sz="quarter" idx="11"/>
          </p:nvPr>
        </p:nvSpPr>
        <p:spPr>
          <a:xfrm>
            <a:off x="285720" y="5929330"/>
            <a:ext cx="6000792" cy="357190"/>
          </a:xfrm>
        </p:spPr>
        <p:txBody>
          <a:bodyPr/>
          <a:lstStyle/>
          <a:p>
            <a:pPr>
              <a:defRPr/>
            </a:pPr>
            <a:r>
              <a:rPr lang="en-GB" sz="1800" dirty="0" smtClean="0">
                <a:solidFill>
                  <a:schemeClr val="tx1"/>
                </a:solidFill>
              </a:rPr>
              <a:t>Junction box at the intersection areas of the roundabout</a:t>
            </a:r>
            <a:endParaRPr lang="en-GB" sz="2400" dirty="0">
              <a:solidFill>
                <a:schemeClr val="tx1"/>
              </a:solidFill>
            </a:endParaRPr>
          </a:p>
        </p:txBody>
      </p:sp>
      <p:sp>
        <p:nvSpPr>
          <p:cNvPr id="5" name="Slide Number Placeholder 4"/>
          <p:cNvSpPr>
            <a:spLocks noGrp="1"/>
          </p:cNvSpPr>
          <p:nvPr>
            <p:ph type="sldNum" sz="quarter" idx="12"/>
          </p:nvPr>
        </p:nvSpPr>
        <p:spPr>
          <a:xfrm>
            <a:off x="6500826" y="6143644"/>
            <a:ext cx="2133600" cy="365125"/>
          </a:xfrm>
        </p:spPr>
        <p:txBody>
          <a:bodyPr/>
          <a:lstStyle/>
          <a:p>
            <a:pPr algn="ctr">
              <a:defRPr/>
            </a:pPr>
            <a:r>
              <a:rPr lang="en-GB" sz="2000" dirty="0" smtClean="0">
                <a:solidFill>
                  <a:schemeClr val="tx1"/>
                </a:solidFill>
              </a:rPr>
              <a:t>Cameras</a:t>
            </a:r>
            <a:r>
              <a:rPr lang="en-GB" dirty="0" smtClean="0">
                <a:solidFill>
                  <a:schemeClr val="tx1"/>
                </a:solidFill>
              </a:rPr>
              <a:t>                 </a:t>
            </a:r>
            <a:fld id="{B8E66AB0-39F7-41D5-9B83-BDDDA761B3D4}" type="slidenum">
              <a:rPr lang="en-GB" smtClean="0"/>
              <a:pPr algn="ctr">
                <a:defRPr/>
              </a:pPr>
              <a:t>62</a:t>
            </a:fld>
            <a:endParaRPr lang="en-GB" dirty="0"/>
          </a:p>
        </p:txBody>
      </p:sp>
      <p:cxnSp>
        <p:nvCxnSpPr>
          <p:cNvPr id="9" name="Straight Arrow Connector 8"/>
          <p:cNvCxnSpPr/>
          <p:nvPr/>
        </p:nvCxnSpPr>
        <p:spPr>
          <a:xfrm rot="16200000" flipV="1">
            <a:off x="821505" y="5322107"/>
            <a:ext cx="1000132" cy="5000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5572132" y="4357694"/>
            <a:ext cx="3571900" cy="2857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107125" y="3607595"/>
            <a:ext cx="3929090" cy="10001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2910" y="6286520"/>
            <a:ext cx="5500726" cy="338554"/>
          </a:xfrm>
          <a:prstGeom prst="rect">
            <a:avLst/>
          </a:prstGeom>
          <a:noFill/>
        </p:spPr>
        <p:txBody>
          <a:bodyPr wrap="square" rtlCol="0">
            <a:spAutoFit/>
          </a:bodyPr>
          <a:lstStyle/>
          <a:p>
            <a:pPr algn="ctr"/>
            <a:r>
              <a:rPr lang="en-GB" sz="1600" i="1" dirty="0" smtClean="0">
                <a:latin typeface="Century Schoolbook" pitchFamily="18" charset="0"/>
              </a:rPr>
              <a:t>Live images of the Restrictions in other Countries</a:t>
            </a:r>
            <a:endParaRPr lang="en-GB" sz="1600" i="1" dirty="0" smtClean="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42844" y="142852"/>
            <a:ext cx="8858312" cy="5929354"/>
          </a:xfrm>
          <a:prstGeom prst="rect">
            <a:avLst/>
          </a:prstGeom>
          <a:noFill/>
          <a:ln w="9525">
            <a:noFill/>
            <a:miter lim="800000"/>
            <a:headEnd/>
            <a:tailEnd/>
          </a:ln>
          <a:effectLst/>
        </p:spPr>
      </p:pic>
      <p:sp>
        <p:nvSpPr>
          <p:cNvPr id="5" name="Footer Placeholder 1"/>
          <p:cNvSpPr>
            <a:spLocks noGrp="1"/>
          </p:cNvSpPr>
          <p:nvPr>
            <p:ph type="ftr" sz="quarter" idx="11"/>
          </p:nvPr>
        </p:nvSpPr>
        <p:spPr>
          <a:xfrm>
            <a:off x="2714612" y="5286388"/>
            <a:ext cx="4572032" cy="365125"/>
          </a:xfrm>
        </p:spPr>
        <p:txBody>
          <a:bodyPr/>
          <a:lstStyle/>
          <a:p>
            <a:pPr algn="ctr">
              <a:defRPr/>
            </a:pPr>
            <a:r>
              <a:rPr lang="en-GB" sz="2000" i="1" dirty="0" smtClean="0">
                <a:solidFill>
                  <a:schemeClr val="bg1"/>
                </a:solidFill>
                <a:effectLst>
                  <a:outerShdw blurRad="38100" dist="38100" dir="2700000" algn="tl">
                    <a:srgbClr val="000000">
                      <a:alpha val="43137"/>
                    </a:srgbClr>
                  </a:outerShdw>
                </a:effectLst>
                <a:latin typeface="Elephant" pitchFamily="18" charset="0"/>
              </a:rPr>
              <a:t>Junction Box at Cross Roads</a:t>
            </a:r>
            <a:endParaRPr lang="en-GB" sz="2000" i="1" dirty="0">
              <a:solidFill>
                <a:schemeClr val="bg1"/>
              </a:solidFill>
              <a:effectLst>
                <a:outerShdw blurRad="38100" dist="38100" dir="2700000" algn="tl">
                  <a:srgbClr val="000000">
                    <a:alpha val="43137"/>
                  </a:srgbClr>
                </a:outerShdw>
              </a:effectLst>
              <a:latin typeface="Elephant" pitchFamily="18" charset="0"/>
            </a:endParaRPr>
          </a:p>
        </p:txBody>
      </p:sp>
      <p:sp>
        <p:nvSpPr>
          <p:cNvPr id="7" name="TextBox 6"/>
          <p:cNvSpPr txBox="1"/>
          <p:nvPr/>
        </p:nvSpPr>
        <p:spPr>
          <a:xfrm>
            <a:off x="214282" y="6072206"/>
            <a:ext cx="8786874" cy="400110"/>
          </a:xfrm>
          <a:prstGeom prst="rect">
            <a:avLst/>
          </a:prstGeom>
          <a:noFill/>
        </p:spPr>
        <p:txBody>
          <a:bodyPr wrap="square" rtlCol="0">
            <a:spAutoFit/>
          </a:bodyPr>
          <a:lstStyle/>
          <a:p>
            <a:pPr algn="ctr"/>
            <a:r>
              <a:rPr lang="en-GB" sz="2000" b="1" u="sng" dirty="0" smtClean="0"/>
              <a:t>The junction Box is marked regardless of Traffic lights in place</a:t>
            </a:r>
            <a:endParaRPr lang="en-GB" sz="2000" b="1" u="sng" dirty="0"/>
          </a:p>
        </p:txBody>
      </p:sp>
      <p:cxnSp>
        <p:nvCxnSpPr>
          <p:cNvPr id="9" name="Straight Arrow Connector 8"/>
          <p:cNvCxnSpPr/>
          <p:nvPr/>
        </p:nvCxnSpPr>
        <p:spPr>
          <a:xfrm rot="16200000" flipV="1">
            <a:off x="2393141" y="2250273"/>
            <a:ext cx="5572164" cy="23574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4282" y="4786322"/>
            <a:ext cx="2214578"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lephant" pitchFamily="18" charset="0"/>
              </a:rPr>
              <a:t>End</a:t>
            </a:r>
            <a:endParaRPr lang="en-GB"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lephant" pitchFamily="18" charset="0"/>
            </a:endParaRPr>
          </a:p>
        </p:txBody>
      </p:sp>
      <p:sp>
        <p:nvSpPr>
          <p:cNvPr id="8" name="TextBox 7"/>
          <p:cNvSpPr txBox="1"/>
          <p:nvPr/>
        </p:nvSpPr>
        <p:spPr>
          <a:xfrm>
            <a:off x="1928794" y="6357958"/>
            <a:ext cx="5500726" cy="338554"/>
          </a:xfrm>
          <a:prstGeom prst="rect">
            <a:avLst/>
          </a:prstGeom>
          <a:noFill/>
        </p:spPr>
        <p:txBody>
          <a:bodyPr wrap="square" rtlCol="0">
            <a:spAutoFit/>
          </a:bodyPr>
          <a:lstStyle/>
          <a:p>
            <a:pPr algn="ctr"/>
            <a:r>
              <a:rPr lang="en-GB" sz="1600" i="1" dirty="0" smtClean="0">
                <a:latin typeface="Century Schoolbook" pitchFamily="18" charset="0"/>
              </a:rPr>
              <a:t>Live images of the Restrictions in other Countries</a:t>
            </a:r>
            <a:endParaRPr lang="en-GB" sz="1600" i="1" dirty="0" smtClean="0"/>
          </a:p>
        </p:txBody>
      </p:sp>
    </p:spTree>
  </p:cSld>
  <p:clrMapOvr>
    <a:masterClrMapping/>
  </p:clrMapOvr>
  <p:transition advTm="10000">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7</a:t>
            </a:fld>
            <a:endParaRPr lang="en-GB"/>
          </a:p>
        </p:txBody>
      </p:sp>
      <p:sp>
        <p:nvSpPr>
          <p:cNvPr id="4" name="Title 1"/>
          <p:cNvSpPr txBox="1">
            <a:spLocks/>
          </p:cNvSpPr>
          <p:nvPr/>
        </p:nvSpPr>
        <p:spPr>
          <a:xfrm>
            <a:off x="457200" y="274638"/>
            <a:ext cx="8229600" cy="13541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mj-ea"/>
                <a:cs typeface="+mj-cs"/>
              </a:rPr>
              <a:t>Need to Manage</a:t>
            </a:r>
            <a:r>
              <a:rPr kumimoji="0" lang="en-GB" sz="3200" b="0"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mj-ea"/>
                <a:cs typeface="+mj-cs"/>
              </a:rPr>
              <a:t/>
            </a:r>
            <a:br>
              <a:rPr kumimoji="0" lang="en-GB" sz="3200" b="0"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mj-ea"/>
                <a:cs typeface="+mj-cs"/>
              </a:rPr>
            </a:br>
            <a:r>
              <a:rPr kumimoji="0" lang="en-GB" sz="3600" b="0"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Elephant" pitchFamily="18" charset="0"/>
                <a:ea typeface="+mj-ea"/>
                <a:cs typeface="+mj-cs"/>
              </a:rPr>
              <a:t>Traffic Congestion in Kampala</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28596" y="1643050"/>
            <a:ext cx="8229600" cy="4714908"/>
          </a:xfrm>
          <a:prstGeom prst="rect">
            <a:avLst/>
          </a:prstGeom>
        </p:spPr>
        <p:txBody>
          <a:bodyPr>
            <a:no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GB" sz="1800" b="0" i="0" u="none" strike="noStrike" kern="1200" cap="none" spc="0" normalizeH="0" baseline="0" noProof="0" dirty="0" smtClean="0">
                <a:ln>
                  <a:noFill/>
                </a:ln>
                <a:solidFill>
                  <a:schemeClr val="tx1"/>
                </a:solidFill>
                <a:effectLst/>
                <a:uLnTx/>
                <a:uFillTx/>
                <a:latin typeface="Constantia" pitchFamily="18" charset="0"/>
                <a:ea typeface="+mn-ea"/>
                <a:cs typeface="+mn-cs"/>
              </a:rPr>
              <a:t>Tackling traffic congestion is smoothing the traffic flow, goods and services; as well as reducing the risk of accidents.</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GB" sz="1800" b="0" i="0" u="none" strike="noStrike" kern="1200" cap="none" spc="0" normalizeH="0" baseline="0" noProof="0" dirty="0" smtClean="0">
                <a:ln>
                  <a:noFill/>
                </a:ln>
                <a:solidFill>
                  <a:schemeClr val="tx1"/>
                </a:solidFill>
                <a:effectLst/>
                <a:uLnTx/>
                <a:uFillTx/>
                <a:latin typeface="Constantia" pitchFamily="18" charset="0"/>
                <a:ea typeface="+mn-ea"/>
                <a:cs typeface="+mn-cs"/>
              </a:rPr>
              <a:t>The emphasis is not to increase the speed of traffic but to ensure journeys run more smoothly and that the driver or passenger can more reliably estimate the time the journey takes. </a:t>
            </a:r>
          </a:p>
          <a:p>
            <a:pPr marL="342900" marR="0" lvl="0" indent="-342900" algn="l" defTabSz="914400" rtl="0" eaLnBrk="1" fontAlgn="auto" latinLnBrk="0" hangingPunct="1">
              <a:spcBef>
                <a:spcPct val="20000"/>
              </a:spcBef>
              <a:spcAft>
                <a:spcPts val="0"/>
              </a:spcAft>
              <a:buClrTx/>
              <a:buSzTx/>
              <a:buFont typeface="Arial" pitchFamily="34" charset="0"/>
              <a:buNone/>
              <a:tabLst/>
              <a:defRPr/>
            </a:pPr>
            <a:endParaRPr kumimoji="0" lang="en-GB" sz="1800" b="0" i="0" u="none" strike="noStrike" kern="1200" cap="none" spc="0" normalizeH="0" baseline="0" noProof="0" dirty="0" smtClean="0">
              <a:ln>
                <a:noFill/>
              </a:ln>
              <a:solidFill>
                <a:schemeClr val="tx1"/>
              </a:solidFill>
              <a:effectLst/>
              <a:uLnTx/>
              <a:uFillTx/>
              <a:latin typeface="Constantia" pitchFamily="18" charset="0"/>
              <a:ea typeface="+mn-ea"/>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GB" sz="1800" b="0" i="0" u="none" strike="noStrike" kern="1200" cap="none" spc="0" normalizeH="0" baseline="0" noProof="0" dirty="0" smtClean="0">
                <a:ln>
                  <a:noFill/>
                </a:ln>
                <a:solidFill>
                  <a:schemeClr val="tx1"/>
                </a:solidFill>
                <a:effectLst/>
                <a:uLnTx/>
                <a:uFillTx/>
                <a:latin typeface="Constantia" pitchFamily="18" charset="0"/>
                <a:ea typeface="+mn-ea"/>
                <a:cs typeface="+mn-cs"/>
              </a:rPr>
              <a:t>We do recognise that there are no easy solutions.</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GB" sz="1800" b="0" i="0" u="none" strike="noStrike" kern="1200" cap="none" spc="0" normalizeH="0" baseline="0" noProof="0" dirty="0" smtClean="0">
                <a:ln>
                  <a:noFill/>
                </a:ln>
                <a:solidFill>
                  <a:schemeClr val="tx1"/>
                </a:solidFill>
                <a:effectLst/>
                <a:uLnTx/>
                <a:uFillTx/>
                <a:latin typeface="Constantia" pitchFamily="18" charset="0"/>
                <a:ea typeface="+mn-ea"/>
                <a:cs typeface="+mn-cs"/>
              </a:rPr>
              <a:t>However through our experience in Road Safety activities, we have carefully refined ways compatible to the Ugandan situation; designed to remarkably streamline the traffic flow using the existing road infrastructure in Kampala, in accordance with the existing policies. </a:t>
            </a:r>
            <a:r>
              <a:rPr kumimoji="0" lang="en-GB" sz="1800" b="0" i="0" u="none" strike="noStrike" kern="1200" cap="none" spc="0" normalizeH="0" baseline="0" noProof="0" dirty="0" smtClean="0">
                <a:ln>
                  <a:noFill/>
                </a:ln>
                <a:solidFill>
                  <a:prstClr val="black"/>
                </a:solidFill>
                <a:effectLst/>
                <a:uLnTx/>
                <a:uFillTx/>
                <a:latin typeface="Constantia" pitchFamily="18" charset="0"/>
                <a:ea typeface="+mn-ea"/>
                <a:cs typeface="+mn-cs"/>
              </a:rPr>
              <a:t> </a:t>
            </a:r>
            <a:endParaRPr kumimoji="0" lang="en-GB" sz="1800" b="0" i="0" u="none" strike="noStrike" kern="1200" cap="none" spc="0" normalizeH="0" baseline="0" noProof="0" dirty="0">
              <a:ln>
                <a:noFill/>
              </a:ln>
              <a:solidFill>
                <a:schemeClr val="tx1"/>
              </a:solidFill>
              <a:effectLst/>
              <a:uLnTx/>
              <a:uFillTx/>
              <a:latin typeface="Constantia" pitchFamily="18" charset="0"/>
              <a:ea typeface="+mn-ea"/>
              <a:cs typeface="+mn-cs"/>
            </a:endParaRPr>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66" y="116632"/>
            <a:ext cx="8229600" cy="850106"/>
          </a:xfrm>
        </p:spPr>
        <p:txBody>
          <a:bodyPr>
            <a:noAutofit/>
          </a:bodyPr>
          <a:lstStyle/>
          <a:p>
            <a:r>
              <a:rPr lang="en-GB" sz="2000" dirty="0" smtClean="0">
                <a:solidFill>
                  <a:srgbClr val="0000CC"/>
                </a:solidFill>
                <a:latin typeface="Elephant" pitchFamily="18" charset="0"/>
              </a:rPr>
              <a:t>MAIN FACTORS </a:t>
            </a:r>
            <a:r>
              <a:rPr lang="en-GB" sz="2000" dirty="0">
                <a:solidFill>
                  <a:srgbClr val="0000CC"/>
                </a:solidFill>
                <a:latin typeface="Elephant" pitchFamily="18" charset="0"/>
              </a:rPr>
              <a:t>INFLUENCING TRAFFIC </a:t>
            </a:r>
            <a:br>
              <a:rPr lang="en-GB" sz="2000" dirty="0">
                <a:solidFill>
                  <a:srgbClr val="0000CC"/>
                </a:solidFill>
                <a:latin typeface="Elephant" pitchFamily="18" charset="0"/>
              </a:rPr>
            </a:br>
            <a:r>
              <a:rPr lang="en-GB" sz="2000" dirty="0">
                <a:solidFill>
                  <a:srgbClr val="0000CC"/>
                </a:solidFill>
                <a:latin typeface="Elephant" pitchFamily="18" charset="0"/>
              </a:rPr>
              <a:t>CONGESTION IN KAMPALA</a:t>
            </a:r>
            <a:endParaRPr lang="en-US" sz="2000" dirty="0"/>
          </a:p>
        </p:txBody>
      </p:sp>
      <p:sp>
        <p:nvSpPr>
          <p:cNvPr id="3" name="Content Placeholder 2"/>
          <p:cNvSpPr>
            <a:spLocks noGrp="1"/>
          </p:cNvSpPr>
          <p:nvPr>
            <p:ph idx="1"/>
          </p:nvPr>
        </p:nvSpPr>
        <p:spPr>
          <a:xfrm>
            <a:off x="428596" y="1000108"/>
            <a:ext cx="8229600" cy="5572164"/>
          </a:xfrm>
        </p:spPr>
        <p:txBody>
          <a:bodyPr>
            <a:noAutofit/>
          </a:bodyPr>
          <a:lstStyle/>
          <a:p>
            <a:pPr>
              <a:buFont typeface="+mj-lt"/>
              <a:buAutoNum type="arabicPeriod"/>
            </a:pPr>
            <a:r>
              <a:rPr lang="en-GB" sz="1600" b="1" dirty="0" smtClean="0">
                <a:solidFill>
                  <a:srgbClr val="0000CC"/>
                </a:solidFill>
                <a:latin typeface="Constantia" pitchFamily="18" charset="0"/>
              </a:rPr>
              <a:t>Competitive Driving at road junctions</a:t>
            </a:r>
          </a:p>
          <a:p>
            <a:pPr>
              <a:buNone/>
            </a:pPr>
            <a:r>
              <a:rPr lang="en-GB" sz="1600" dirty="0" smtClean="0">
                <a:latin typeface="Constantia" pitchFamily="18" charset="0"/>
              </a:rPr>
              <a:t>      Traffic congestion in Kampala mainly originate at road-junctions and roundabouts which in turn extend to the corresponding roads and lanes. </a:t>
            </a:r>
          </a:p>
          <a:p>
            <a:pPr>
              <a:buNone/>
            </a:pPr>
            <a:r>
              <a:rPr lang="en-GB" sz="1600" dirty="0" smtClean="0">
                <a:latin typeface="Constantia" pitchFamily="18" charset="0"/>
              </a:rPr>
              <a:t>     This is due to competitive driving as taxis, couriers, delivery trucks, Buses, private vehicles, </a:t>
            </a:r>
            <a:r>
              <a:rPr lang="en-GB" sz="1600" dirty="0" err="1" smtClean="0">
                <a:latin typeface="Constantia" pitchFamily="18" charset="0"/>
              </a:rPr>
              <a:t>Boda-bodas</a:t>
            </a:r>
            <a:r>
              <a:rPr lang="en-GB" sz="1600" dirty="0" smtClean="0">
                <a:latin typeface="Constantia" pitchFamily="18" charset="0"/>
              </a:rPr>
              <a:t> and pedestrians all competing for the available road-space in order to manoeuvre.  </a:t>
            </a:r>
          </a:p>
          <a:p>
            <a:pPr>
              <a:buNone/>
            </a:pPr>
            <a:endParaRPr lang="en-GB" sz="1400" dirty="0" smtClean="0">
              <a:latin typeface="Constantia" pitchFamily="18" charset="0"/>
            </a:endParaRPr>
          </a:p>
          <a:p>
            <a:pPr>
              <a:buNone/>
            </a:pPr>
            <a:r>
              <a:rPr lang="en-GB" sz="1600" b="1" dirty="0" smtClean="0">
                <a:solidFill>
                  <a:srgbClr val="0000CC"/>
                </a:solidFill>
                <a:latin typeface="Constantia" pitchFamily="18" charset="0"/>
              </a:rPr>
              <a:t>2.</a:t>
            </a:r>
            <a:r>
              <a:rPr lang="en-GB" sz="1600" b="1" dirty="0" smtClean="0">
                <a:latin typeface="Constantia" pitchFamily="18" charset="0"/>
              </a:rPr>
              <a:t> </a:t>
            </a:r>
            <a:r>
              <a:rPr lang="en-GB" sz="1800" b="1" dirty="0" smtClean="0">
                <a:solidFill>
                  <a:srgbClr val="0000CC"/>
                </a:solidFill>
                <a:latin typeface="Constantia" pitchFamily="18" charset="0"/>
              </a:rPr>
              <a:t>Wrong parking &amp; Pavement Activities</a:t>
            </a:r>
            <a:endParaRPr lang="en-GB" sz="1600" b="1" dirty="0" smtClean="0">
              <a:solidFill>
                <a:srgbClr val="0000CC"/>
              </a:solidFill>
              <a:latin typeface="Constantia" pitchFamily="18" charset="0"/>
            </a:endParaRPr>
          </a:p>
          <a:p>
            <a:pPr>
              <a:buNone/>
            </a:pPr>
            <a:r>
              <a:rPr lang="en-GB" sz="1600" dirty="0" smtClean="0">
                <a:latin typeface="Constantia" pitchFamily="18" charset="0"/>
              </a:rPr>
              <a:t>      Parking at road junctions by vehicles and </a:t>
            </a:r>
            <a:r>
              <a:rPr lang="en-GB" sz="1600" dirty="0" err="1" smtClean="0">
                <a:latin typeface="Constantia" pitchFamily="18" charset="0"/>
              </a:rPr>
              <a:t>Boda-boda</a:t>
            </a:r>
            <a:r>
              <a:rPr lang="en-GB" sz="1600" dirty="0" smtClean="0">
                <a:latin typeface="Constantia" pitchFamily="18" charset="0"/>
              </a:rPr>
              <a:t> stages, along arterial roads, double parking, parking cross-ward roads instead of parking alongside the kerb. </a:t>
            </a:r>
          </a:p>
          <a:p>
            <a:pPr>
              <a:buNone/>
            </a:pPr>
            <a:r>
              <a:rPr lang="en-GB" sz="1600" dirty="0" smtClean="0">
                <a:latin typeface="Constantia" pitchFamily="18" charset="0"/>
              </a:rPr>
              <a:t>       Pavement activities that deny pedestrians the walk space thereby sending them into the flowing traffic adding congestion on roads. </a:t>
            </a:r>
          </a:p>
          <a:p>
            <a:pPr>
              <a:buNone/>
            </a:pPr>
            <a:endParaRPr lang="en-GB" sz="1400" dirty="0" smtClean="0">
              <a:latin typeface="Constantia" pitchFamily="18" charset="0"/>
            </a:endParaRPr>
          </a:p>
          <a:p>
            <a:pPr>
              <a:buNone/>
            </a:pPr>
            <a:r>
              <a:rPr lang="en-GB" sz="1600" b="1" dirty="0" smtClean="0">
                <a:solidFill>
                  <a:srgbClr val="0000CC"/>
                </a:solidFill>
                <a:latin typeface="Constantia" pitchFamily="18" charset="0"/>
              </a:rPr>
              <a:t>3</a:t>
            </a:r>
            <a:r>
              <a:rPr lang="en-GB" sz="1800" b="1" dirty="0" smtClean="0">
                <a:solidFill>
                  <a:srgbClr val="0000CC"/>
                </a:solidFill>
                <a:latin typeface="Constantia" pitchFamily="18" charset="0"/>
              </a:rPr>
              <a:t>. Under use of roads</a:t>
            </a:r>
            <a:endParaRPr lang="en-GB" sz="1600" b="1" dirty="0" smtClean="0">
              <a:solidFill>
                <a:srgbClr val="0000CC"/>
              </a:solidFill>
              <a:latin typeface="Constantia" pitchFamily="18" charset="0"/>
            </a:endParaRPr>
          </a:p>
          <a:p>
            <a:pPr>
              <a:buNone/>
            </a:pPr>
            <a:r>
              <a:rPr lang="en-GB" sz="1600" dirty="0" smtClean="0"/>
              <a:t>Limiting the use of FOUR lane-capacity roads to only TWO at peak hours of traffic. </a:t>
            </a:r>
          </a:p>
          <a:p>
            <a:pPr>
              <a:buNone/>
            </a:pPr>
            <a:r>
              <a:rPr lang="en-GB" sz="1600" dirty="0" smtClean="0"/>
              <a:t>The full capacity of the Road-lanes should be used especially at peak hours of traffic to reduce queues (length of lines).  </a:t>
            </a:r>
          </a:p>
          <a:p>
            <a:pPr>
              <a:buNone/>
            </a:pPr>
            <a:endParaRPr lang="en-GB" sz="1600" dirty="0" smtClean="0"/>
          </a:p>
          <a:p>
            <a:pPr>
              <a:buNone/>
            </a:pPr>
            <a:r>
              <a:rPr lang="en-GB" sz="1800" b="1" dirty="0" smtClean="0">
                <a:solidFill>
                  <a:srgbClr val="0000CC"/>
                </a:solidFill>
              </a:rPr>
              <a:t>4. Traffic lights </a:t>
            </a:r>
            <a:r>
              <a:rPr lang="en-GB" sz="1600" dirty="0" smtClean="0"/>
              <a:t>that do not coordinate with the volume of traffic from a particular direction but equal intervals</a:t>
            </a:r>
            <a:r>
              <a:rPr lang="en-GB" sz="1600" b="1" dirty="0" smtClean="0"/>
              <a:t>. </a:t>
            </a:r>
            <a:endParaRPr lang="en-GB" sz="1600" dirty="0" smtClean="0">
              <a:latin typeface="Constantia" pitchFamily="18" charset="0"/>
            </a:endParaRPr>
          </a:p>
          <a:p>
            <a:pPr>
              <a:buNone/>
            </a:pPr>
            <a:endParaRPr lang="en-GB" sz="1600" dirty="0" smtClean="0">
              <a:latin typeface="Constantia" pitchFamily="18" charset="0"/>
            </a:endParaRPr>
          </a:p>
          <a:p>
            <a:pPr>
              <a:buNone/>
            </a:pPr>
            <a:endParaRPr lang="en-GB" sz="1600" dirty="0" smtClean="0">
              <a:latin typeface="Constantia" pitchFamily="18" charset="0"/>
            </a:endParaRPr>
          </a:p>
          <a:p>
            <a:pPr>
              <a:buNone/>
            </a:pPr>
            <a:endParaRPr lang="en-GB" sz="1800" b="1" dirty="0" smtClean="0">
              <a:latin typeface="Constantia" pitchFamily="18" charset="0"/>
            </a:endParaRPr>
          </a:p>
          <a:p>
            <a:pPr>
              <a:buNone/>
            </a:pPr>
            <a:endParaRPr lang="en-GB" sz="1600" b="1" dirty="0" smtClean="0">
              <a:solidFill>
                <a:srgbClr val="0000CC"/>
              </a:solidFill>
              <a:latin typeface="Constantia" pitchFamily="18" charset="0"/>
              <a:ea typeface="Calibri"/>
              <a:cs typeface="Times New Roman"/>
            </a:endParaRPr>
          </a:p>
          <a:p>
            <a:pPr>
              <a:buNone/>
            </a:pPr>
            <a:endParaRPr lang="en-GB" sz="1600" dirty="0">
              <a:latin typeface="Constantia" pitchFamily="18" charset="0"/>
            </a:endParaRPr>
          </a:p>
        </p:txBody>
      </p:sp>
      <p:sp>
        <p:nvSpPr>
          <p:cNvPr id="5" name="Slide Number Placeholder 4"/>
          <p:cNvSpPr>
            <a:spLocks noGrp="1"/>
          </p:cNvSpPr>
          <p:nvPr>
            <p:ph type="sldNum" sz="quarter" idx="12"/>
          </p:nvPr>
        </p:nvSpPr>
        <p:spPr/>
        <p:txBody>
          <a:bodyPr/>
          <a:lstStyle/>
          <a:p>
            <a:pPr>
              <a:defRPr/>
            </a:pPr>
            <a:fld id="{B8E66AB0-39F7-41D5-9B83-BDDDA761B3D4}" type="slidenum">
              <a:rPr lang="en-GB" smtClean="0"/>
              <a:pPr>
                <a:defRPr/>
              </a:pPr>
              <a:t>8</a:t>
            </a:fld>
            <a:endParaRPr lang="en-GB"/>
          </a:p>
        </p:txBody>
      </p:sp>
    </p:spTree>
    <p:extLst>
      <p:ext uri="{BB962C8B-B14F-4D97-AF65-F5344CB8AC3E}">
        <p14:creationId xmlns:p14="http://schemas.microsoft.com/office/powerpoint/2010/main" val="3284324407"/>
      </p:ext>
    </p:extLst>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714348" y="5500702"/>
            <a:ext cx="7643866" cy="714380"/>
          </a:xfrm>
        </p:spPr>
        <p:txBody>
          <a:bodyPr/>
          <a:lstStyle/>
          <a:p>
            <a:pPr lvl="0" algn="l"/>
            <a:r>
              <a:rPr lang="en-GB" sz="1600" b="1" u="sng" dirty="0" smtClean="0">
                <a:solidFill>
                  <a:srgbClr val="0000CC"/>
                </a:solidFill>
              </a:rPr>
              <a:t>Two vehicles</a:t>
            </a:r>
            <a:r>
              <a:rPr lang="en-GB" sz="1600" dirty="0" smtClean="0">
                <a:solidFill>
                  <a:prstClr val="black"/>
                </a:solidFill>
              </a:rPr>
              <a:t>, whose exit may not be clear, has blocked exit of hundreds of traffic causing a gridlock at a road junction even denying pedestrians a walk space. </a:t>
            </a:r>
          </a:p>
        </p:txBody>
      </p:sp>
      <p:sp>
        <p:nvSpPr>
          <p:cNvPr id="3" name="Slide Number Placeholder 2"/>
          <p:cNvSpPr>
            <a:spLocks noGrp="1"/>
          </p:cNvSpPr>
          <p:nvPr>
            <p:ph type="sldNum" sz="quarter" idx="12"/>
          </p:nvPr>
        </p:nvSpPr>
        <p:spPr/>
        <p:txBody>
          <a:bodyPr/>
          <a:lstStyle/>
          <a:p>
            <a:pPr>
              <a:defRPr/>
            </a:pPr>
            <a:fld id="{79E5DD7C-1681-4BCF-8C8F-B38B7640E621}" type="slidenum">
              <a:rPr lang="en-GB" smtClean="0"/>
              <a:pPr>
                <a:defRPr/>
              </a:pPr>
              <a:t>9</a:t>
            </a:fld>
            <a:endParaRPr lang="en-GB" dirty="0"/>
          </a:p>
        </p:txBody>
      </p:sp>
      <p:sp>
        <p:nvSpPr>
          <p:cNvPr id="4" name="TextBox 3"/>
          <p:cNvSpPr txBox="1"/>
          <p:nvPr/>
        </p:nvSpPr>
        <p:spPr>
          <a:xfrm>
            <a:off x="1214414" y="500042"/>
            <a:ext cx="6858048" cy="400110"/>
          </a:xfrm>
          <a:prstGeom prst="rect">
            <a:avLst/>
          </a:prstGeom>
          <a:noFill/>
        </p:spPr>
        <p:txBody>
          <a:bodyPr wrap="square" rtlCol="0">
            <a:spAutoFit/>
          </a:bodyPr>
          <a:lstStyle/>
          <a:p>
            <a:pPr algn="ctr"/>
            <a:r>
              <a:rPr lang="en-GB" sz="2000" b="1" dirty="0" smtClean="0">
                <a:solidFill>
                  <a:srgbClr val="0000CC"/>
                </a:solidFill>
              </a:rPr>
              <a:t>Images of Competitive Driving at Road Junctions</a:t>
            </a:r>
            <a:endParaRPr lang="en-GB" sz="2000" b="1" dirty="0">
              <a:solidFill>
                <a:srgbClr val="0000CC"/>
              </a:solidFill>
            </a:endParaRPr>
          </a:p>
        </p:txBody>
      </p:sp>
      <p:pic>
        <p:nvPicPr>
          <p:cNvPr id="7" name="Content Placeholder 5" descr="JocelynOuellet-Ouganda_2012_Voyage1_07510"/>
          <p:cNvPicPr>
            <a:picLocks noGrp="1"/>
          </p:cNvPicPr>
          <p:nvPr>
            <p:ph idx="1"/>
          </p:nvPr>
        </p:nvPicPr>
        <p:blipFill>
          <a:blip r:embed="rId2"/>
          <a:srcRect/>
          <a:stretch>
            <a:fillRect/>
          </a:stretch>
        </p:blipFill>
        <p:spPr bwMode="auto">
          <a:xfrm>
            <a:off x="1214414" y="1000108"/>
            <a:ext cx="6786610" cy="4429156"/>
          </a:xfrm>
          <a:prstGeom prst="rect">
            <a:avLst/>
          </a:prstGeom>
          <a:noFill/>
          <a:ln w="9525">
            <a:noFill/>
            <a:miter lim="800000"/>
            <a:headEnd/>
            <a:tailEnd/>
          </a:ln>
        </p:spPr>
      </p:pic>
      <p:cxnSp>
        <p:nvCxnSpPr>
          <p:cNvPr id="8" name="Straight Arrow Connector 7"/>
          <p:cNvCxnSpPr/>
          <p:nvPr/>
        </p:nvCxnSpPr>
        <p:spPr>
          <a:xfrm rot="5400000" flipH="1" flipV="1">
            <a:off x="71406" y="3857628"/>
            <a:ext cx="2500330" cy="9286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142844" y="4286256"/>
            <a:ext cx="2000264" cy="5715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00166" y="6357958"/>
            <a:ext cx="6643734" cy="276999"/>
          </a:xfrm>
          <a:prstGeom prst="rect">
            <a:avLst/>
          </a:prstGeom>
          <a:noFill/>
        </p:spPr>
        <p:txBody>
          <a:bodyPr wrap="square" rtlCol="0">
            <a:spAutoFit/>
          </a:bodyPr>
          <a:lstStyle/>
          <a:p>
            <a:pPr lvl="0" algn="ctr"/>
            <a:r>
              <a:rPr lang="en-GB" sz="1200" b="1" i="1" dirty="0" smtClean="0">
                <a:latin typeface="Constantia" pitchFamily="18" charset="0"/>
              </a:rPr>
              <a:t>Competitive Driving at road junctions is the main cause of traffic congestion in Kampala</a:t>
            </a:r>
          </a:p>
        </p:txBody>
      </p:sp>
      <p:cxnSp>
        <p:nvCxnSpPr>
          <p:cNvPr id="10" name="Straight Arrow Connector 9"/>
          <p:cNvCxnSpPr/>
          <p:nvPr/>
        </p:nvCxnSpPr>
        <p:spPr>
          <a:xfrm>
            <a:off x="3000364" y="2214554"/>
            <a:ext cx="4071966" cy="171451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9998</TotalTime>
  <Words>2737</Words>
  <Application>Microsoft Office PowerPoint</Application>
  <PresentationFormat>On-screen Show (4:3)</PresentationFormat>
  <Paragraphs>407</Paragraphs>
  <Slides>63</Slides>
  <Notes>0</Notes>
  <HiddenSlides>0</HiddenSlides>
  <MMClips>0</MMClips>
  <ScaleCrop>false</ScaleCrop>
  <HeadingPairs>
    <vt:vector size="6" baseType="variant">
      <vt:variant>
        <vt:lpstr>Theme</vt:lpstr>
      </vt:variant>
      <vt:variant>
        <vt:i4>1</vt:i4>
      </vt:variant>
      <vt:variant>
        <vt:lpstr>Slide Titles</vt:lpstr>
      </vt:variant>
      <vt:variant>
        <vt:i4>63</vt:i4>
      </vt:variant>
      <vt:variant>
        <vt:lpstr>Custom Shows</vt:lpstr>
      </vt:variant>
      <vt:variant>
        <vt:i4>1</vt:i4>
      </vt:variant>
    </vt:vector>
  </HeadingPairs>
  <TitlesOfParts>
    <vt:vector size="65" baseType="lpstr">
      <vt:lpstr>Office Theme</vt:lpstr>
      <vt:lpstr>PowerPoint Presentation</vt:lpstr>
      <vt:lpstr>PowerPoint Presentation</vt:lpstr>
      <vt:lpstr>PowerPoint Presentation</vt:lpstr>
      <vt:lpstr>Kampala City  Traffic Congestion Management Plan  2014-2019  </vt:lpstr>
      <vt:lpstr>Introduction</vt:lpstr>
      <vt:lpstr>PowerPoint Presentation</vt:lpstr>
      <vt:lpstr>PowerPoint Presentation</vt:lpstr>
      <vt:lpstr>MAIN FACTORS INFLUENCING TRAFFIC  CONGESTION IN KAMPALA</vt:lpstr>
      <vt:lpstr>PowerPoint Presentation</vt:lpstr>
      <vt:lpstr>PowerPoint Presentation</vt:lpstr>
      <vt:lpstr>PowerPoint Presentation</vt:lpstr>
      <vt:lpstr>PowerPoint Presentation</vt:lpstr>
      <vt:lpstr>PowerPoint Presentation</vt:lpstr>
      <vt:lpstr>SOLUTION  TO Competitive Driving and TRAFFIC CONGESTION   AT  ROAD-JUNCTIONS </vt:lpstr>
      <vt:lpstr>PowerPoint Presentation</vt:lpstr>
      <vt:lpstr>THE  JUNCTION-BOX</vt:lpstr>
      <vt:lpstr>Why the Junction Box is such a Powerful Tool</vt:lpstr>
      <vt:lpstr>PowerPoint Presentation</vt:lpstr>
      <vt:lpstr>PowerPoint Presentation</vt:lpstr>
      <vt:lpstr>PowerPoint Presentation</vt:lpstr>
      <vt:lpstr>JUNCTION BOX  AT DUAL CARRIAGEWAYS</vt:lpstr>
      <vt:lpstr>Dual Carriage without a Junction Box  Central Reservation NOT CLEAR</vt:lpstr>
      <vt:lpstr>Dual Carriage with a Junction Box  Central Reservation NOT CLEAR</vt:lpstr>
      <vt:lpstr>JUNCTION BOX  AT SIDE-ROADS</vt:lpstr>
      <vt:lpstr>Sideroad with a Junction Box</vt:lpstr>
      <vt:lpstr>Junction-box  at Large   Roundabouts</vt:lpstr>
      <vt:lpstr>PowerPoint Presentation</vt:lpstr>
      <vt:lpstr>PowerPoint Presentation</vt:lpstr>
      <vt:lpstr>MARKING THE JUNCTION BOX  AT  LARGE ROUNDABOUTS</vt:lpstr>
      <vt:lpstr>Marking large roundabouts with  a junction Box:</vt:lpstr>
      <vt:lpstr>Junction Box at a  Railway Crossing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Morden Method: On-road surface Restriction  Markings for  Parking</vt:lpstr>
      <vt:lpstr>NO WAITING RESTRICTION ROAD-MARKINGS</vt:lpstr>
      <vt:lpstr>NO STOPPING ROAD-MARKING RESTRICTION</vt:lpstr>
      <vt:lpstr>NO LOADING ROAD-MARKING RESTRICTIONS </vt:lpstr>
      <vt:lpstr>PowerPoint Presentation</vt:lpstr>
      <vt:lpstr>Tackling  Traffic jam  along streets </vt:lpstr>
      <vt:lpstr>PowerPoint Presentation</vt:lpstr>
      <vt:lpstr>PowerPoint Presentation</vt:lpstr>
      <vt:lpstr>PowerPoint Presentation</vt:lpstr>
      <vt:lpstr>PowerPoint Presentation</vt:lpstr>
      <vt:lpstr>Traffic Lights</vt:lpstr>
      <vt:lpstr>The Implementation System of the   Restriction-measures</vt:lpstr>
      <vt:lpstr>PowerPoint Presentation</vt:lpstr>
      <vt:lpstr>PowerPoint Presentation</vt:lpstr>
      <vt:lpstr>Live images  of the  Restrictions in other Countries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Kampala Congestion Management</dc:title>
  <dc:creator>Admin</dc:creator>
  <cp:lastModifiedBy>Admin</cp:lastModifiedBy>
  <cp:revision>2388</cp:revision>
  <dcterms:created xsi:type="dcterms:W3CDTF">2014-10-05T05:30:52Z</dcterms:created>
  <dcterms:modified xsi:type="dcterms:W3CDTF">2015-03-28T03:49:04Z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